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0.xml" ContentType="application/vnd.openxmlformats-officedocument.presentationml.notesSlide+xml"/>
  <Override PartName="/ppt/tags/tag62.xml" ContentType="application/vnd.openxmlformats-officedocument.presentationml.tags+xml"/>
  <Override PartName="/ppt/notesSlides/notesSlide31.xml" ContentType="application/vnd.openxmlformats-officedocument.presentationml.notesSlide+xml"/>
  <Override PartName="/ppt/tags/tag63.xml" ContentType="application/vnd.openxmlformats-officedocument.presentationml.tags+xml"/>
  <Override PartName="/ppt/notesSlides/notesSlide32.xml" ContentType="application/vnd.openxmlformats-officedocument.presentationml.notesSlide+xml"/>
  <Override PartName="/ppt/tags/tag64.xml" ContentType="application/vnd.openxmlformats-officedocument.presentationml.tags+xml"/>
  <Override PartName="/ppt/notesSlides/notesSlide33.xml" ContentType="application/vnd.openxmlformats-officedocument.presentationml.notesSlide+xml"/>
  <Override PartName="/ppt/tags/tag65.xml" ContentType="application/vnd.openxmlformats-officedocument.presentationml.tags+xml"/>
  <Override PartName="/ppt/notesSlides/notesSlide34.xml" ContentType="application/vnd.openxmlformats-officedocument.presentationml.notesSlide+xml"/>
  <Override PartName="/ppt/tags/tag66.xml" ContentType="application/vnd.openxmlformats-officedocument.presentationml.tags+xml"/>
  <Override PartName="/ppt/notesSlides/notesSlide35.xml" ContentType="application/vnd.openxmlformats-officedocument.presentationml.notesSlide+xml"/>
  <Override PartName="/ppt/tags/tag67.xml" ContentType="application/vnd.openxmlformats-officedocument.presentationml.tags+xml"/>
  <Override PartName="/ppt/notesSlides/notesSlide36.xml" ContentType="application/vnd.openxmlformats-officedocument.presentationml.notesSlide+xml"/>
  <Override PartName="/ppt/tags/tag68.xml" ContentType="application/vnd.openxmlformats-officedocument.presentationml.tags+xml"/>
  <Override PartName="/ppt/notesSlides/notesSlide37.xml" ContentType="application/vnd.openxmlformats-officedocument.presentationml.notesSlide+xml"/>
  <Override PartName="/ppt/tags/tag69.xml" ContentType="application/vnd.openxmlformats-officedocument.presentationml.tags+xml"/>
  <Override PartName="/ppt/notesSlides/notesSlide38.xml" ContentType="application/vnd.openxmlformats-officedocument.presentationml.notesSlide+xml"/>
  <Override PartName="/ppt/tags/tag70.xml" ContentType="application/vnd.openxmlformats-officedocument.presentationml.tags+xml"/>
  <Override PartName="/ppt/notesSlides/notesSlide3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0.xml" ContentType="application/vnd.openxmlformats-officedocument.presentationml.notesSlide+xml"/>
  <Override PartName="/ppt/tags/tag101.xml" ContentType="application/vnd.openxmlformats-officedocument.presentationml.tags+xml"/>
  <Override PartName="/ppt/notesSlides/notesSlide41.xml" ContentType="application/vnd.openxmlformats-officedocument.presentationml.notesSlide+xml"/>
  <Override PartName="/ppt/tags/tag102.xml" ContentType="application/vnd.openxmlformats-officedocument.presentationml.tags+xml"/>
  <Override PartName="/ppt/notesSlides/notesSlide42.xml" ContentType="application/vnd.openxmlformats-officedocument.presentationml.notesSlide+xml"/>
  <Override PartName="/ppt/tags/tag103.xml" ContentType="application/vnd.openxmlformats-officedocument.presentationml.tags+xml"/>
  <Override PartName="/ppt/notesSlides/notesSlide43.xml" ContentType="application/vnd.openxmlformats-officedocument.presentationml.notesSlide+xml"/>
  <Override PartName="/ppt/tags/tag104.xml" ContentType="application/vnd.openxmlformats-officedocument.presentationml.tags+xml"/>
  <Override PartName="/ppt/notesSlides/notesSlide44.xml" ContentType="application/vnd.openxmlformats-officedocument.presentationml.notesSlide+xml"/>
  <Override PartName="/ppt/tags/tag105.xml" ContentType="application/vnd.openxmlformats-officedocument.presentationml.tags+xml"/>
  <Override PartName="/ppt/notesSlides/notesSlide45.xml" ContentType="application/vnd.openxmlformats-officedocument.presentationml.notesSlide+xml"/>
  <Override PartName="/ppt/tags/tag106.xml" ContentType="application/vnd.openxmlformats-officedocument.presentationml.tags+xml"/>
  <Override PartName="/ppt/notesSlides/notesSlide46.xml" ContentType="application/vnd.openxmlformats-officedocument.presentationml.notesSlide+xml"/>
  <Override PartName="/ppt/tags/tag107.xml" ContentType="application/vnd.openxmlformats-officedocument.presentationml.tags+xml"/>
  <Override PartName="/ppt/notesSlides/notesSlide47.xml" ContentType="application/vnd.openxmlformats-officedocument.presentationml.notesSlide+xml"/>
  <Override PartName="/ppt/tags/tag108.xml" ContentType="application/vnd.openxmlformats-officedocument.presentationml.tags+xml"/>
  <Override PartName="/ppt/notesSlides/notesSlide48.xml" ContentType="application/vnd.openxmlformats-officedocument.presentationml.notesSlide+xml"/>
  <Override PartName="/ppt/tags/tag109.xml" ContentType="application/vnd.openxmlformats-officedocument.presentationml.tags+xml"/>
  <Override PartName="/ppt/notesSlides/notesSlide49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50.xml" ContentType="application/vnd.openxmlformats-officedocument.presentationml.notesSlide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notesSlides/notesSlide52.xml" ContentType="application/vnd.openxmlformats-officedocument.presentationml.notesSlide+xml"/>
  <Override PartName="/ppt/tags/tag146.xml" ContentType="application/vnd.openxmlformats-officedocument.presentationml.tags+xml"/>
  <Override PartName="/ppt/notesSlides/notesSlide53.xml" ContentType="application/vnd.openxmlformats-officedocument.presentationml.notesSlide+xml"/>
  <Override PartName="/ppt/tags/tag147.xml" ContentType="application/vnd.openxmlformats-officedocument.presentationml.tags+xml"/>
  <Override PartName="/ppt/notesSlides/notesSlide54.xml" ContentType="application/vnd.openxmlformats-officedocument.presentationml.notesSlide+xml"/>
  <Override PartName="/ppt/tags/tag148.xml" ContentType="application/vnd.openxmlformats-officedocument.presentationml.tags+xml"/>
  <Override PartName="/ppt/notesSlides/notesSlide55.xml" ContentType="application/vnd.openxmlformats-officedocument.presentationml.notesSlide+xml"/>
  <Override PartName="/ppt/tags/tag149.xml" ContentType="application/vnd.openxmlformats-officedocument.presentationml.tags+xml"/>
  <Override PartName="/ppt/notesSlides/notesSlide56.xml" ContentType="application/vnd.openxmlformats-officedocument.presentationml.notesSlide+xml"/>
  <Override PartName="/ppt/tags/tag150.xml" ContentType="application/vnd.openxmlformats-officedocument.presentationml.tags+xml"/>
  <Override PartName="/ppt/notesSlides/notesSlide57.xml" ContentType="application/vnd.openxmlformats-officedocument.presentationml.notesSlide+xml"/>
  <Override PartName="/ppt/tags/tag151.xml" ContentType="application/vnd.openxmlformats-officedocument.presentationml.tags+xml"/>
  <Override PartName="/ppt/notesSlides/notesSlide58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58" r:id="rId3"/>
    <p:sldMasterId id="2147483660" r:id="rId4"/>
    <p:sldMasterId id="2147483662" r:id="rId5"/>
    <p:sldMasterId id="2147483674" r:id="rId6"/>
    <p:sldMasterId id="2147483678" r:id="rId7"/>
  </p:sldMasterIdLst>
  <p:notesMasterIdLst>
    <p:notesMasterId r:id="rId75"/>
  </p:notesMasterIdLst>
  <p:handoutMasterIdLst>
    <p:handoutMasterId r:id="rId76"/>
  </p:handoutMasterIdLst>
  <p:sldIdLst>
    <p:sldId id="261" r:id="rId8"/>
    <p:sldId id="4692" r:id="rId9"/>
    <p:sldId id="4711" r:id="rId10"/>
    <p:sldId id="4710" r:id="rId11"/>
    <p:sldId id="4583" r:id="rId12"/>
    <p:sldId id="4586" r:id="rId13"/>
    <p:sldId id="4708" r:id="rId14"/>
    <p:sldId id="4712" r:id="rId15"/>
    <p:sldId id="4717" r:id="rId16"/>
    <p:sldId id="4716" r:id="rId17"/>
    <p:sldId id="4706" r:id="rId18"/>
    <p:sldId id="4715" r:id="rId19"/>
    <p:sldId id="4714" r:id="rId20"/>
    <p:sldId id="4658" r:id="rId21"/>
    <p:sldId id="4707" r:id="rId22"/>
    <p:sldId id="4704" r:id="rId23"/>
    <p:sldId id="4703" r:id="rId24"/>
    <p:sldId id="4705" r:id="rId25"/>
    <p:sldId id="4719" r:id="rId26"/>
    <p:sldId id="4718" r:id="rId27"/>
    <p:sldId id="4693" r:id="rId28"/>
    <p:sldId id="4660" r:id="rId29"/>
    <p:sldId id="4720" r:id="rId30"/>
    <p:sldId id="4721" r:id="rId31"/>
    <p:sldId id="4661" r:id="rId32"/>
    <p:sldId id="4662" r:id="rId33"/>
    <p:sldId id="4663" r:id="rId34"/>
    <p:sldId id="4722" r:id="rId35"/>
    <p:sldId id="4664" r:id="rId36"/>
    <p:sldId id="4694" r:id="rId37"/>
    <p:sldId id="4695" r:id="rId38"/>
    <p:sldId id="4587" r:id="rId39"/>
    <p:sldId id="4653" r:id="rId40"/>
    <p:sldId id="4724" r:id="rId41"/>
    <p:sldId id="4723" r:id="rId42"/>
    <p:sldId id="4667" r:id="rId43"/>
    <p:sldId id="4668" r:id="rId44"/>
    <p:sldId id="4725" r:id="rId45"/>
    <p:sldId id="4673" r:id="rId46"/>
    <p:sldId id="4726" r:id="rId47"/>
    <p:sldId id="4727" r:id="rId48"/>
    <p:sldId id="4696" r:id="rId49"/>
    <p:sldId id="4697" r:id="rId50"/>
    <p:sldId id="4588" r:id="rId51"/>
    <p:sldId id="4655" r:id="rId52"/>
    <p:sldId id="4732" r:id="rId53"/>
    <p:sldId id="4728" r:id="rId54"/>
    <p:sldId id="4678" r:id="rId55"/>
    <p:sldId id="4729" r:id="rId56"/>
    <p:sldId id="4679" r:id="rId57"/>
    <p:sldId id="4681" r:id="rId58"/>
    <p:sldId id="4682" r:id="rId59"/>
    <p:sldId id="4683" r:id="rId60"/>
    <p:sldId id="4698" r:id="rId61"/>
    <p:sldId id="4699" r:id="rId62"/>
    <p:sldId id="4656" r:id="rId63"/>
    <p:sldId id="4657" r:id="rId64"/>
    <p:sldId id="4730" r:id="rId65"/>
    <p:sldId id="4731" r:id="rId66"/>
    <p:sldId id="4686" r:id="rId67"/>
    <p:sldId id="4687" r:id="rId68"/>
    <p:sldId id="4688" r:id="rId69"/>
    <p:sldId id="4689" r:id="rId70"/>
    <p:sldId id="4690" r:id="rId71"/>
    <p:sldId id="4700" r:id="rId72"/>
    <p:sldId id="4701" r:id="rId73"/>
    <p:sldId id="4585" r:id="rId74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74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MOU" lastIdx="2" clrIdx="0">
    <p:extLst>
      <p:ext uri="{19B8F6BF-5375-455C-9EA6-DF929625EA0E}">
        <p15:presenceInfo xmlns:p15="http://schemas.microsoft.com/office/powerpoint/2012/main" userId="作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82F"/>
    <a:srgbClr val="9D1223"/>
    <a:srgbClr val="ECCDCF"/>
    <a:srgbClr val="DBA1A4"/>
    <a:srgbClr val="C6686D"/>
    <a:srgbClr val="C86E72"/>
    <a:srgbClr val="CB2F36"/>
    <a:srgbClr val="D6D6D6"/>
    <a:srgbClr val="C6C6C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9" autoAdjust="0"/>
    <p:restoredTop sz="85813"/>
  </p:normalViewPr>
  <p:slideViewPr>
    <p:cSldViewPr snapToGrid="0" showGuides="1">
      <p:cViewPr varScale="1">
        <p:scale>
          <a:sx n="83" d="100"/>
          <a:sy n="83" d="100"/>
        </p:scale>
        <p:origin x="219" y="30"/>
      </p:cViewPr>
      <p:guideLst>
        <p:guide pos="717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66F4C-0773-43AF-A8B5-453225316656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415-1D8E-4A71-9047-1736A67BB3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D6F-7F89-4AED-92D3-64DA3964D882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5494-7648-45E6-8BAF-45D7BA3901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3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23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2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62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69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29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6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34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6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08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30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21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10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710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50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48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1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80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0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742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73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06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94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822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34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99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298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5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48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58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82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590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38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63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01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86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08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73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2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24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9913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544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911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2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185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22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80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3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数据标注员的工作核心是将原始数据（如图像、语音、文本）转化为机器可识别的结构化信息，为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AI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模型的训练提供“燃料”，是随着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AI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发展衍生出的新兴职业。</a:t>
            </a:r>
            <a:endParaRPr lang="en-US" altLang="zh-CN" b="0" i="0" u="none" strike="noStrike" dirty="0">
              <a:effectLst/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根据行业发展趋势以及人力资源供需现状预测，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2025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年末全国数据标注员缺口约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3000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万人次，且人力资源供应持续向人力成本更低的县域渗透。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数据标注员的工作核心是将原始数据（如图像、语音、文本）转化为机器可识别的结构化信息，为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AI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模型的训练提供“燃料”，是随着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AI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发展衍生出的新兴职业。</a:t>
            </a:r>
            <a:endParaRPr lang="en-US" altLang="zh-CN" b="0" i="0" u="none" strike="noStrike" dirty="0">
              <a:effectLst/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根据行业发展趋势以及人力资源供需现状预测，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2025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年末全国数据标注员缺口约</a:t>
            </a:r>
            <a:r>
              <a:rPr lang="en-US" altLang="zh-CN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3000</a:t>
            </a:r>
            <a:r>
              <a:rPr lang="zh-CN" altLang="en-US" b="0" i="0" u="none" strike="noStrike" dirty="0">
                <a:effectLst/>
                <a:latin typeface="仿宋_GB2312" panose="02010609030101010101" pitchFamily="49" charset="-122"/>
                <a:ea typeface="仿宋_GB2312" panose="02010609030101010101" pitchFamily="49" charset="-122"/>
              </a:rPr>
              <a:t>万人次，且人力资源供应持续向人力成本更低的县域渗透。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9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12800" y="1296273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7578724" y="3628249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17" name="任意多边形: 形状 16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 rot="21360000">
            <a:off x="573528" y="1951974"/>
            <a:ext cx="4388400" cy="2692800"/>
          </a:xfrm>
          <a:prstGeom prst="rect">
            <a:avLst/>
          </a:prstGeom>
          <a:scene3d>
            <a:camera prst="perspectiveFront" fov="3000000">
              <a:rot lat="20460000" lon="18546000" rev="312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12800" y="1296273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7578724" y="3628249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17" name="任意多边形: 形状 16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</p:spTree>
    <p:extLst>
      <p:ext uri="{BB962C8B-B14F-4D97-AF65-F5344CB8AC3E}">
        <p14:creationId xmlns:p14="http://schemas.microsoft.com/office/powerpoint/2010/main" val="3986022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12800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3"/>
          </p:nvPr>
        </p:nvSpPr>
        <p:spPr>
          <a:xfrm>
            <a:off x="4506913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4"/>
          </p:nvPr>
        </p:nvSpPr>
        <p:spPr>
          <a:xfrm>
            <a:off x="8201026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1001713" y="1584277"/>
            <a:ext cx="4978400" cy="397514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812800" y="1408113"/>
            <a:ext cx="10553700" cy="1916112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800" y="1503363"/>
            <a:ext cx="3536950" cy="463867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4646751" y="1496835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8131454" y="1503890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1"/>
          <p:cNvSpPr>
            <a:spLocks noGrp="1"/>
          </p:cNvSpPr>
          <p:nvPr>
            <p:ph type="pic" sz="quarter" idx="15"/>
          </p:nvPr>
        </p:nvSpPr>
        <p:spPr>
          <a:xfrm>
            <a:off x="4646751" y="3958419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1"/>
          <p:cNvSpPr>
            <a:spLocks noGrp="1"/>
          </p:cNvSpPr>
          <p:nvPr>
            <p:ph type="pic" sz="quarter" idx="16"/>
          </p:nvPr>
        </p:nvSpPr>
        <p:spPr>
          <a:xfrm>
            <a:off x="8131454" y="3965474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3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10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-20570" y="373615"/>
            <a:ext cx="653016" cy="384228"/>
            <a:chOff x="-10285" y="301572"/>
            <a:chExt cx="653016" cy="384228"/>
          </a:xfrm>
          <a:solidFill>
            <a:schemeClr val="accent1"/>
          </a:solidFill>
        </p:grpSpPr>
        <p:sp>
          <p:nvSpPr>
            <p:cNvPr id="17" name="矩形 16"/>
            <p:cNvSpPr/>
            <p:nvPr/>
          </p:nvSpPr>
          <p:spPr>
            <a:xfrm>
              <a:off x="-10285" y="301572"/>
              <a:ext cx="453428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2482" y="301572"/>
              <a:ext cx="120249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-4762"/>
            <a:ext cx="1817444" cy="6862762"/>
            <a:chOff x="0" y="-4762"/>
            <a:chExt cx="1817444" cy="6862762"/>
          </a:xfrm>
        </p:grpSpPr>
        <p:sp>
          <p:nvSpPr>
            <p:cNvPr id="9" name="矩形 8"/>
            <p:cNvSpPr/>
            <p:nvPr/>
          </p:nvSpPr>
          <p:spPr>
            <a:xfrm>
              <a:off x="1" y="-4762"/>
              <a:ext cx="1817443" cy="6862762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30" y="216338"/>
              <a:ext cx="516185" cy="51574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8" y="746368"/>
              <a:ext cx="1553028" cy="2804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5" r="23954" b="52929"/>
            <a:stretch>
              <a:fillRect/>
            </a:stretch>
          </p:blipFill>
          <p:spPr>
            <a:xfrm>
              <a:off x="0" y="6510770"/>
              <a:ext cx="1814901" cy="347230"/>
            </a:xfrm>
            <a:custGeom>
              <a:avLst/>
              <a:gdLst>
                <a:gd name="connsiteX0" fmla="*/ 0 w 1814901"/>
                <a:gd name="connsiteY0" fmla="*/ 0 h 347230"/>
                <a:gd name="connsiteX1" fmla="*/ 1814901 w 1814901"/>
                <a:gd name="connsiteY1" fmla="*/ 0 h 347230"/>
                <a:gd name="connsiteX2" fmla="*/ 1814901 w 1814901"/>
                <a:gd name="connsiteY2" fmla="*/ 347230 h 347230"/>
                <a:gd name="connsiteX3" fmla="*/ 0 w 1814901"/>
                <a:gd name="connsiteY3" fmla="*/ 347230 h 3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901" h="347230">
                  <a:moveTo>
                    <a:pt x="0" y="0"/>
                  </a:moveTo>
                  <a:lnTo>
                    <a:pt x="1814901" y="0"/>
                  </a:lnTo>
                  <a:lnTo>
                    <a:pt x="1814901" y="347230"/>
                  </a:lnTo>
                  <a:lnTo>
                    <a:pt x="0" y="347230"/>
                  </a:lnTo>
                  <a:close/>
                </a:path>
              </a:pathLst>
            </a:custGeom>
          </p:spPr>
        </p:pic>
      </p:grpSp>
      <p:sp>
        <p:nvSpPr>
          <p:cNvPr id="13" name="矩形 12"/>
          <p:cNvSpPr/>
          <p:nvPr userDrawn="1"/>
        </p:nvSpPr>
        <p:spPr>
          <a:xfrm>
            <a:off x="3954493" y="5698360"/>
            <a:ext cx="5883215" cy="1151457"/>
          </a:xfrm>
          <a:prstGeom prst="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1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5" Type="http://schemas.openxmlformats.org/officeDocument/2006/relationships/hyperlink" Target="https://mp.weixin.qq.com/s/cxkZiEuMlasb1V3Rsgdxgg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hyperlink" Target="https://www.sciencedirect.com/science/article/abs/pii/S0040162516302244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kns.cnki.net/kcms2/article/abstract?v=uFh1Y7sXU0ItaiXQ4rKdkfQzXjxJ-q-Bg37arei-8us1o2PriAwn3orWtg4xyssoXddxzd7tmSt_pp-g4OsJVegXYyR-78UBoezdi04RRRS6bdZMqpA5MSc57JcOGyyvKMdb-j4PMK2Ev9Uk7FSu-IO6xRin2C5ayymkWyRVq8rthBzpwe-yJw==&amp;uniplatform=NZKPT&amp;language=CH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hyperlink" Target="https://content-static.cctvnews.cctv.com/snow-book/index.html?item_id=373034896456885635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image" Target="../media/image41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19" Type="http://schemas.openxmlformats.org/officeDocument/2006/relationships/image" Target="../media/image41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4" Type="http://schemas.openxmlformats.org/officeDocument/2006/relationships/hyperlink" Target="https://mp.weixin.qq.com/s/KCx45YsE4PkETbfSnECai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10" Type="http://schemas.openxmlformats.org/officeDocument/2006/relationships/tags" Target="../tags/tag80.xml"/><Relationship Id="rId19" Type="http://schemas.openxmlformats.org/officeDocument/2006/relationships/image" Target="../media/image41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5" Type="http://schemas.openxmlformats.org/officeDocument/2006/relationships/image" Target="../media/image41.png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image" Target="../media/image41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10" Type="http://schemas.openxmlformats.org/officeDocument/2006/relationships/tags" Target="../tags/tag136.xml"/><Relationship Id="rId19" Type="http://schemas.openxmlformats.org/officeDocument/2006/relationships/image" Target="../media/image41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kns.cnki.net/kcms2/article/abstract?v=1YYIqHzwF_Lo96SCkAOEY-h55hBIK2kFzgzuqIau3pKc5VSWiY2a-hAHbWUWLEV2bEeCRk0kHsz5dbQfFC80t0vt-L4gnxsgIzFuFNtM1W_8b0F-20QCvBJdl2vtGJHBCfPUQBgSSeJ2Xn6gbZUQBHNvuMOkYzz51OAqXmJSDXZufYLUDyEnUA==&amp;uniplatform=NZKPT&amp;language=CH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Relationship Id="rId5" Type="http://schemas.openxmlformats.org/officeDocument/2006/relationships/hyperlink" Target="https://kns.cnki.net/kcms2/article/abstract?v=1YYIqHzwF_Lo96SCkAOEY-h55hBIK2kFzgzuqIau3pKc5VSWiY2a-hAHbWUWLEV2bEeCRk0kHsz5dbQfFC80t0vt-L4gnxsgIzFuFNtM1W_8b0F-20QCvBJdl2vtGJHBCfPUQBgSSeJ2Xn6gbZUQBHNvuMOkYzz51OAqXmJSDXZufYLUDyEnUA==&amp;uniplatform=NZKPT&amp;language=CHS" TargetMode="Externa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Relationship Id="rId4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10" Type="http://schemas.openxmlformats.org/officeDocument/2006/relationships/tags" Target="../tags/tag161.xml"/><Relationship Id="rId19" Type="http://schemas.openxmlformats.org/officeDocument/2006/relationships/image" Target="../media/image4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image" Target="../media/image41.png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hyperlink" Target="https://kns.cnki.net/kcms2/article/abstract?v=1YYIqHzwF_Lo96SCkAOEY-h55hBIK2kFzgzuqIau3pKc5VSWiY2a-hAHbWUWLEV2bEeCRk0kHsz5dbQfFC80t0vt-L4gnxsgIzFuFNtM1W_8b0F-20QCvBJdl2vtGJHBCfPUQBgSSeJ2Xn6gbZUQBHNvuMOkYzz51OAqXmJSDXZufYLUDyEnUA==&amp;uniplatform=NZKPT&amp;language=CH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-17214" y="0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314009" y="1479273"/>
            <a:ext cx="9563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 人工智能与就业、收入分配</a:t>
            </a: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561330" y="4292600"/>
            <a:ext cx="1085850" cy="1085850"/>
            <a:chOff x="11236" y="6127"/>
            <a:chExt cx="1710" cy="1710"/>
          </a:xfrm>
        </p:grpSpPr>
        <p:sp>
          <p:nvSpPr>
            <p:cNvPr id="2" name="椭圆 1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2A12BB-3D42-3211-40A7-FA6984F0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2" y="1703468"/>
            <a:ext cx="6743055" cy="45483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5D4F7D-055D-0257-F26F-95B3D0D6DA93}"/>
              </a:ext>
            </a:extLst>
          </p:cNvPr>
          <p:cNvSpPr txBox="1"/>
          <p:nvPr/>
        </p:nvSpPr>
        <p:spPr>
          <a:xfrm>
            <a:off x="1756475" y="1131376"/>
            <a:ext cx="433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央视报道曲周人机协同抢收玉米！</a:t>
            </a:r>
            <a:endParaRPr lang="zh-CN" altLang="en-US" b="0" i="0" u="none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28397870-3D3A-56DA-4D74-9706F520CB3D}"/>
              </a:ext>
            </a:extLst>
          </p:cNvPr>
          <p:cNvSpPr/>
          <p:nvPr/>
        </p:nvSpPr>
        <p:spPr>
          <a:xfrm>
            <a:off x="7825190" y="2949035"/>
            <a:ext cx="3973689" cy="1334799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请同学们想想还有哪些人机协作的案例？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4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730D80-E5D9-466F-4796-1DE873FC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53" y="2695573"/>
            <a:ext cx="3605681" cy="2503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14A842-2F37-E0A7-74EF-D1FB1027A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431" y="1156013"/>
            <a:ext cx="5001332" cy="50565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B6FECF-6154-5C7F-7DF7-571A03758878}"/>
              </a:ext>
            </a:extLst>
          </p:cNvPr>
          <p:cNvSpPr txBox="1"/>
          <p:nvPr/>
        </p:nvSpPr>
        <p:spPr>
          <a:xfrm>
            <a:off x="837790" y="1855854"/>
            <a:ext cx="430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人工智能对就业影响的净效应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2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ADEE69-DC03-C745-83D6-5407F632D64D}"/>
              </a:ext>
            </a:extLst>
          </p:cNvPr>
          <p:cNvSpPr txBox="1"/>
          <p:nvPr/>
        </p:nvSpPr>
        <p:spPr>
          <a:xfrm>
            <a:off x="838200" y="1184992"/>
            <a:ext cx="1085785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技能偏向性：</a:t>
            </a:r>
            <a:r>
              <a:rPr lang="zh-CN" altLang="en-US" dirty="0"/>
              <a:t>技术进步对不同技能劳动者的收入和就业机会影响不一样，往往有利于高技能劳动者，而不利于低技能劳动者。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C56523B-5AEE-980B-1788-886BB8C6A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21469"/>
              </p:ext>
            </p:extLst>
          </p:nvPr>
        </p:nvGraphicFramePr>
        <p:xfrm>
          <a:off x="838200" y="2560320"/>
          <a:ext cx="10515600" cy="173736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5080301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244569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64143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技能类型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技术对它的影响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现实表现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93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/>
                        <a:t>高技能（如程序员、数据分析师、科研人员）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技术让他们更强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工资↑ 岗位↑ 地位↑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560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中技能（如银行柜员、行政文员）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技术替代其常规性任务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岗位减少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328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/>
                        <a:t>低技能（如清洁工、外卖员）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体力非例行任务不易被完全替代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岗位存在但工资变化不明显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62858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809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ADEE69-DC03-C745-83D6-5407F632D64D}"/>
              </a:ext>
            </a:extLst>
          </p:cNvPr>
          <p:cNvSpPr txBox="1"/>
          <p:nvPr/>
        </p:nvSpPr>
        <p:spPr>
          <a:xfrm>
            <a:off x="838200" y="1184992"/>
            <a:ext cx="1085785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任务偏向性：</a:t>
            </a:r>
            <a:r>
              <a:rPr lang="zh-CN" altLang="en-US" dirty="0"/>
              <a:t>技术变化（尤其是</a:t>
            </a:r>
            <a:r>
              <a:rPr lang="en-US" altLang="zh-CN" dirty="0"/>
              <a:t>AI</a:t>
            </a:r>
            <a:r>
              <a:rPr lang="zh-CN" altLang="en-US" dirty="0"/>
              <a:t>、机器人等）并不是平均地影响所有工作，而是对不同“任务类型”产生不同方向的替代或增强作用。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C97FFF-B78C-804D-7DB0-4077F0F4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76762"/>
              </p:ext>
            </p:extLst>
          </p:nvPr>
        </p:nvGraphicFramePr>
        <p:xfrm>
          <a:off x="838200" y="2473161"/>
          <a:ext cx="10515600" cy="192024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016173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691646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219187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03029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任务类型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特征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技术影响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例子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701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/>
                        <a:t>常规任务（</a:t>
                      </a:r>
                      <a:r>
                        <a:rPr lang="en-US" b="1"/>
                        <a:t>Routine Tasks）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步骤清晰、可被规则写出来、重复性强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/>
                        <a:t>最容易被技术替代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Excel</a:t>
                      </a:r>
                      <a:r>
                        <a:rPr lang="zh-CN" altLang="en-US"/>
                        <a:t>记账、流水线装配、快递分拣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51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b="1"/>
                        <a:t>非常规任务（</a:t>
                      </a:r>
                      <a:r>
                        <a:rPr lang="en-US" b="1"/>
                        <a:t>Non-routine Tasks）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情境多变、难以标准化，需要判断或创造力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目前较难被技术替代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老师的课堂提问、医生的临床判断、谈判、公关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6043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121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9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（一）人工智能对就业的短期影响</a:t>
            </a:r>
            <a:r>
              <a:rPr lang="zh-CN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EC836FE-41A3-3054-C409-BAFDE509AC1E}"/>
              </a:ext>
            </a:extLst>
          </p:cNvPr>
          <p:cNvSpPr/>
          <p:nvPr/>
        </p:nvSpPr>
        <p:spPr>
          <a:xfrm>
            <a:off x="3757959" y="2061723"/>
            <a:ext cx="4683512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/>
              <a:t>人工智能对就业的短期影响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E071D0-5BBF-E1FA-A4CC-CF139165F28F}"/>
              </a:ext>
            </a:extLst>
          </p:cNvPr>
          <p:cNvSpPr/>
          <p:nvPr/>
        </p:nvSpPr>
        <p:spPr>
          <a:xfrm>
            <a:off x="568187" y="3092439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岗位替代与失业风险上升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人工智能高效执行重复性、程序化任务（如装配、扫码、排版等）。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低技能岗位面临被替代风险，制造业、媒体等传统行业受冲击显著。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内容生成类</a:t>
            </a:r>
            <a:r>
              <a:rPr lang="en-US" altLang="zh-CN" dirty="0"/>
              <a:t>AI</a:t>
            </a:r>
            <a:r>
              <a:rPr lang="zh-CN" altLang="en-US" dirty="0"/>
              <a:t>（如新闻写作、内容推荐）进一步压缩人工岗位空间。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4B740E-0057-DBCA-6130-F4C4752F0C74}"/>
              </a:ext>
            </a:extLst>
          </p:cNvPr>
          <p:cNvSpPr/>
          <p:nvPr/>
        </p:nvSpPr>
        <p:spPr>
          <a:xfrm>
            <a:off x="4445619" y="3092438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新兴行业与就业机会创造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产业链带动算法研发、系统设计、运维等高技能岗位增长。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智能家居、智慧城市、智能制造等领域创造大量新岗位。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技术创新带来就业结构性转移，促进产业升级。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1C733-0189-DE97-73D5-0B0147C3BFDC}"/>
              </a:ext>
            </a:extLst>
          </p:cNvPr>
          <p:cNvSpPr/>
          <p:nvPr/>
        </p:nvSpPr>
        <p:spPr>
          <a:xfrm>
            <a:off x="8323051" y="3092438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技能不匹配导致就业压力加大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进入门槛高：</a:t>
            </a:r>
            <a:r>
              <a:rPr lang="zh-CN" altLang="en-US" dirty="0"/>
              <a:t>新岗位集中于技术密集领域，对教育与技能要求高。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技能断层明显：</a:t>
            </a:r>
            <a:r>
              <a:rPr lang="zh-CN" altLang="en-US" dirty="0"/>
              <a:t>传统岗位劳动者缺乏新兴岗位所需技术。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创造效应滞后：</a:t>
            </a:r>
            <a:r>
              <a:rPr lang="zh-CN" altLang="en-US" dirty="0"/>
              <a:t>新岗位形成需时间，短期内替代效应更强，失业压力加剧。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A9BEBBA6-9ECE-A451-C459-CA4529AC8EEB}"/>
              </a:ext>
            </a:extLst>
          </p:cNvPr>
          <p:cNvSpPr/>
          <p:nvPr/>
        </p:nvSpPr>
        <p:spPr>
          <a:xfrm rot="5400000">
            <a:off x="5957548" y="-1075361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82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DEEA03-27B7-0312-A746-4CA2FEEB6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1" y="794656"/>
            <a:ext cx="4714790" cy="60633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E96313-1213-049D-44A1-2C11CB1D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35022"/>
            <a:ext cx="7772400" cy="24939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5F57D8-5690-EF9E-C77F-F4D48F68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289" y="893778"/>
            <a:ext cx="4785021" cy="5964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72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870E9-556C-29E6-C8E6-1056B1015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" y="1857022"/>
            <a:ext cx="7391400" cy="385414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0BC0298-62D0-3239-F86B-3846B8F0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3677"/>
              </p:ext>
            </p:extLst>
          </p:nvPr>
        </p:nvGraphicFramePr>
        <p:xfrm>
          <a:off x="8859838" y="506188"/>
          <a:ext cx="2635250" cy="5804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5250">
                  <a:extLst>
                    <a:ext uri="{9D8B030D-6E8A-4147-A177-3AD203B41FA5}">
                      <a16:colId xmlns:a16="http://schemas.microsoft.com/office/drawing/2014/main" val="313432039"/>
                    </a:ext>
                  </a:extLst>
                </a:gridCol>
              </a:tblGrid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法律秘书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396719668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无线电操作员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881838837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司机</a:t>
                      </a:r>
                      <a:r>
                        <a:rPr lang="en-US" altLang="zh-CN" sz="1200" u="none" strike="noStrike" dirty="0">
                          <a:effectLst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</a:rPr>
                        <a:t>销售员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634865404"/>
                  </a:ext>
                </a:extLst>
              </a:tr>
              <a:tr h="2066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理赔调整员、审查员和调查员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85411643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零件销售人员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20772153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信用分析师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97681217"/>
                  </a:ext>
                </a:extLst>
              </a:tr>
              <a:tr h="2066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金属和塑料铣削与刨床操作员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4091098402"/>
                  </a:ext>
                </a:extLst>
              </a:tr>
              <a:tr h="1553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发货、接收和运输文员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257353686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采购文员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543735237"/>
                  </a:ext>
                </a:extLst>
              </a:tr>
              <a:tr h="1553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包装与灌装机操作员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667638834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蚀刻师和雕刻师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810006649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出纳员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076355391"/>
                  </a:ext>
                </a:extLst>
              </a:tr>
              <a:tr h="2066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裁判员、评判员及其他体育官员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181386932"/>
                  </a:ext>
                </a:extLst>
              </a:tr>
              <a:tr h="1553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汽车损伤保险评估师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045930466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贷款专员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69216786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订单文员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359005852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经纪文员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81785466"/>
                  </a:ext>
                </a:extLst>
              </a:tr>
              <a:tr h="1553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保险索赔和保单处理文员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776561176"/>
                  </a:ext>
                </a:extLst>
              </a:tr>
              <a:tr h="1553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计时装置装配与调校工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442301242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数据录入员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818225668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图书馆技术员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4227973561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新账户开设文员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90813029"/>
                  </a:ext>
                </a:extLst>
              </a:tr>
              <a:tr h="2066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摄影处理工及加工设备操作员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803062832"/>
                  </a:ext>
                </a:extLst>
              </a:tr>
              <a:tr h="6052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报税员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708835827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货运代理人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145310766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钟表修理工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4208341264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保险承保员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218076596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数学技术员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179493172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手工缝纫工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958257650"/>
                  </a:ext>
                </a:extLst>
              </a:tr>
              <a:tr h="2066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产权审查员、摘要撰写员和搜索员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785769349"/>
                  </a:ext>
                </a:extLst>
              </a:tr>
              <a:tr h="1040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电话销售员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68393458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AE1B818-D3AC-E3D5-F299-35577399FFE3}"/>
              </a:ext>
            </a:extLst>
          </p:cNvPr>
          <p:cNvSpPr txBox="1"/>
          <p:nvPr/>
        </p:nvSpPr>
        <p:spPr>
          <a:xfrm>
            <a:off x="91535" y="6310650"/>
            <a:ext cx="11822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来源：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Frey C B, Osborne M A.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The future of employment: How susceptible are jobs to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computerisation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?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Technological forecasting and social change, 2017, 114: 254-280.</a:t>
            </a:r>
            <a:endParaRPr kumimoji="1"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46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BE6BAE-869B-36FB-5415-72C1BE7F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1" y="1517370"/>
            <a:ext cx="8825393" cy="492779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30ACB0D-4655-DE29-511B-7FC84A2E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51722"/>
              </p:ext>
            </p:extLst>
          </p:nvPr>
        </p:nvGraphicFramePr>
        <p:xfrm>
          <a:off x="9187924" y="926559"/>
          <a:ext cx="2895600" cy="553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524739273"/>
                    </a:ext>
                  </a:extLst>
                </a:gridCol>
              </a:tblGrid>
              <a:tr h="2164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休闲治疗师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69119842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机械师、安装工和修理工的第一线主管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100143250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应急管理主管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744201254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心理健康与药物滥用社会工作者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626860029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听力学家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255519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职业治疗师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771103265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矫形器与义肢师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969116015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医疗社会工作者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134092372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口腔颌面外科医生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429425410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消防与防火工作人员的第一线主管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516427077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营养师和营养学家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415361235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住宿管理人员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279361134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编舞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32862752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销售工程师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04590144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医生与外科医生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284428338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教学协调员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954305298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其他类别心理学家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030024618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警察与侦探的第一线主管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147344389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一般牙医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255738841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小学教师（特殊教育除外）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148569936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医学科学家（流行病学家除外）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364974144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小学和中学的教育管理者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318455220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足病医生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3746132777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临床、咨询与学校心理学家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3239169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心理健康顾问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410280434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布料与服装样板设计师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976826346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布景与展览设计师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1767742860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人力资源经理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567906651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康乐活动工作者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686543971"/>
                  </a:ext>
                </a:extLst>
              </a:tr>
              <a:tr h="18246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培训与发展经理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7" marR="627" marT="627" marB="0" anchor="ctr"/>
                </a:tc>
                <a:extLst>
                  <a:ext uri="{0D108BD9-81ED-4DB2-BD59-A6C34878D82A}">
                    <a16:rowId xmlns:a16="http://schemas.microsoft.com/office/drawing/2014/main" val="22158392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239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A2955-97BE-1205-2C8F-7E446D37BF49}"/>
              </a:ext>
            </a:extLst>
          </p:cNvPr>
          <p:cNvSpPr txBox="1"/>
          <p:nvPr/>
        </p:nvSpPr>
        <p:spPr>
          <a:xfrm>
            <a:off x="226712" y="6453051"/>
            <a:ext cx="1155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王林辉</a:t>
            </a:r>
            <a:r>
              <a:rPr kumimoji="1" lang="en-US" altLang="zh-CN" sz="1400" dirty="0"/>
              <a:t>,</a:t>
            </a:r>
            <a:r>
              <a:rPr kumimoji="1" lang="zh-CN" altLang="en-US" sz="1400" dirty="0"/>
              <a:t>胡晟明</a:t>
            </a:r>
            <a:r>
              <a:rPr kumimoji="1" lang="en-US" altLang="zh-CN" sz="1400" dirty="0"/>
              <a:t>,</a:t>
            </a:r>
            <a:r>
              <a:rPr kumimoji="1" lang="zh-CN" altLang="en-US" sz="1400" dirty="0"/>
              <a:t>董直庆</a:t>
            </a:r>
            <a:r>
              <a:rPr kumimoji="1" lang="en-US" altLang="zh-CN" sz="1400" dirty="0"/>
              <a:t>.</a:t>
            </a:r>
            <a:r>
              <a:rPr kumimoji="1" lang="zh-CN" altLang="en-US" sz="1400" dirty="0">
                <a:hlinkClick r:id="rId4"/>
              </a:rPr>
              <a:t>人工智能技术、任务属性与职业可替代风险：来自微观层面的经验证据</a:t>
            </a:r>
            <a:r>
              <a:rPr kumimoji="1" lang="en-US" altLang="zh-CN" sz="1400" dirty="0"/>
              <a:t>[J].</a:t>
            </a:r>
            <a:r>
              <a:rPr kumimoji="1" lang="zh-CN" altLang="en-US" sz="1400" dirty="0"/>
              <a:t>管理世界</a:t>
            </a:r>
            <a:r>
              <a:rPr kumimoji="1" lang="en-US" altLang="zh-CN" sz="1400" dirty="0"/>
              <a:t>,2022,38(07):60-79.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B0939-AF18-9BB0-CFA3-9999D5330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12" y="1517370"/>
            <a:ext cx="11375478" cy="25878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5704A5-D682-7757-8EC0-AE30CF9BA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517370"/>
            <a:ext cx="5554554" cy="4682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014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261D9F-B082-2DFD-698C-A1115E5EA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40" y="2161104"/>
            <a:ext cx="4279035" cy="45675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058F1C-1A00-9EB6-879F-76668BB83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9" y="2290411"/>
            <a:ext cx="4033448" cy="45675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DF609D-3680-893E-A035-54AE9B6213F0}"/>
              </a:ext>
            </a:extLst>
          </p:cNvPr>
          <p:cNvSpPr txBox="1"/>
          <p:nvPr/>
        </p:nvSpPr>
        <p:spPr>
          <a:xfrm>
            <a:off x="358017" y="1385467"/>
            <a:ext cx="1109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《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中华人民共和国职业分类大典（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2022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年版）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》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（以下简称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《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大典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》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）审定颁布会召开，审议通过了新版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《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大典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》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。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《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大典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》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中首次增加“数字职业”标识（标识为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S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），共标识数字职业</a:t>
            </a:r>
            <a:r>
              <a:rPr lang="en-US" altLang="zh-CN" b="0" i="0" u="none" strike="noStrike" dirty="0">
                <a:solidFill>
                  <a:srgbClr val="3E3E3E"/>
                </a:solidFill>
                <a:effectLst/>
                <a:latin typeface="+mn-ea"/>
              </a:rPr>
              <a:t>97</a:t>
            </a:r>
            <a:r>
              <a:rPr lang="zh-CN" altLang="en-US" b="0" i="0" u="none" strike="noStrike" dirty="0">
                <a:solidFill>
                  <a:srgbClr val="3E3E3E"/>
                </a:solidFill>
                <a:effectLst/>
                <a:latin typeface="+mn-ea"/>
              </a:rPr>
              <a:t>个。</a:t>
            </a:r>
            <a:endParaRPr kumimoji="1"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94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4AE81-5ACD-C3CB-B541-A5C269A34767}"/>
              </a:ext>
            </a:extLst>
          </p:cNvPr>
          <p:cNvSpPr txBox="1"/>
          <p:nvPr/>
        </p:nvSpPr>
        <p:spPr>
          <a:xfrm>
            <a:off x="575733" y="203483"/>
            <a:ext cx="113227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课堂导入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麦肯锡最新报告：到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2030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年，欧美将有超过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的工作时间，可通过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实现自动化，全球需要职业转型的人数高达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1200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万。</a:t>
            </a:r>
            <a:endParaRPr lang="en-US" altLang="zh-CN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世界经济论坛的数据显示，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41%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的雇主计划用</a:t>
            </a: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替代部分人类员工。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E3621C0D-8609-7C9D-D917-DC43046B336C}"/>
              </a:ext>
            </a:extLst>
          </p:cNvPr>
          <p:cNvSpPr/>
          <p:nvPr/>
        </p:nvSpPr>
        <p:spPr>
          <a:xfrm>
            <a:off x="8636001" y="1983460"/>
            <a:ext cx="3262488" cy="168691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人工智能会抢走人类的饭碗吗？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F78A9E-FBAA-DF82-BF1B-15DBA551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99" y="1986282"/>
            <a:ext cx="2540000" cy="34147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571143-672F-965A-67E7-BE441BA22534}"/>
              </a:ext>
            </a:extLst>
          </p:cNvPr>
          <p:cNvSpPr txBox="1"/>
          <p:nvPr/>
        </p:nvSpPr>
        <p:spPr>
          <a:xfrm>
            <a:off x="575733" y="5575448"/>
            <a:ext cx="701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1811</a:t>
            </a:r>
            <a:r>
              <a:rPr lang="zh-CN" altLang="en-US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月，一群暴动者闯入英国阿诺德的一家针织品作坊，他们的目标并非抢夺财物，而是砸毁针织机</a:t>
            </a:r>
            <a:r>
              <a:rPr lang="en-US" altLang="zh-CN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1600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这种早期纺织机械才是他们的眼中钉</a:t>
            </a:r>
            <a:endParaRPr lang="en-US" altLang="zh-CN" sz="1600" b="0" i="0" u="none" strike="noStrike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“卢德分子”一词如今已成为“技术恐惧者”的代名词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B0CC44-FA3A-A632-43BC-AFC3E947A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823" y="3892756"/>
            <a:ext cx="2297994" cy="229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34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8017" y="926559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一、人工智能对就业、收入分配的短期影响</a:t>
            </a:r>
            <a:endParaRPr lang="en-US" altLang="zh-CN" sz="18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3DDE79-49EC-ED00-B61E-86F1703C3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4" y="3299740"/>
            <a:ext cx="5612447" cy="2040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10FAA8-4E01-B4ED-A569-D8987C74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228" y="2724383"/>
            <a:ext cx="4662218" cy="28529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1BABBA-996F-7CC7-B3FC-AACEE102EE8B}"/>
              </a:ext>
            </a:extLst>
          </p:cNvPr>
          <p:cNvSpPr txBox="1"/>
          <p:nvPr/>
        </p:nvSpPr>
        <p:spPr>
          <a:xfrm>
            <a:off x="696912" y="1517370"/>
            <a:ext cx="10929029" cy="8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dirty="0"/>
              <a:t>职业变更：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2030</a:t>
            </a:r>
            <a:r>
              <a:rPr kumimoji="1" lang="zh-CN" altLang="en-US" dirty="0"/>
              <a:t>年，多达</a:t>
            </a:r>
            <a:r>
              <a:rPr kumimoji="1" lang="en-US" altLang="zh-CN" dirty="0"/>
              <a:t>2.2</a:t>
            </a:r>
            <a:r>
              <a:rPr kumimoji="1" lang="zh-CN" altLang="en-US" dirty="0"/>
              <a:t>亿中国劳动者可能因自动化技术的影响而变更职业；</a:t>
            </a:r>
            <a:endParaRPr kumimoji="1" lang="en-US" altLang="zh-CN" dirty="0"/>
          </a:p>
          <a:p>
            <a:pPr algn="just">
              <a:lnSpc>
                <a:spcPct val="150000"/>
              </a:lnSpc>
            </a:pPr>
            <a:r>
              <a:rPr kumimoji="1" lang="zh-CN" altLang="en-US" b="1" dirty="0"/>
              <a:t>技能转变：﻿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2030</a:t>
            </a:r>
            <a:r>
              <a:rPr kumimoji="1" lang="zh-CN" altLang="en-US" dirty="0"/>
              <a:t>年，约有</a:t>
            </a:r>
            <a:r>
              <a:rPr kumimoji="1" lang="en-US" altLang="zh-CN" dirty="0"/>
              <a:t>5160</a:t>
            </a:r>
            <a:r>
              <a:rPr kumimoji="1" lang="zh-CN" altLang="en-US" dirty="0"/>
              <a:t>亿工时</a:t>
            </a:r>
            <a:r>
              <a:rPr kumimoji="1" lang="en-US" altLang="zh-CN" dirty="0"/>
              <a:t>(</a:t>
            </a:r>
            <a:r>
              <a:rPr kumimoji="1" lang="zh-CN" altLang="en-US" dirty="0"/>
              <a:t>平均到每名劳动者约为</a:t>
            </a:r>
            <a:r>
              <a:rPr kumimoji="1" lang="en-US" altLang="zh-CN" dirty="0"/>
              <a:t>87</a:t>
            </a:r>
            <a:r>
              <a:rPr kumimoji="1" lang="zh-CN" altLang="en-US" dirty="0"/>
              <a:t>天</a:t>
            </a:r>
            <a:r>
              <a:rPr kumimoji="1" lang="en-US" altLang="zh-CN" dirty="0"/>
              <a:t>)</a:t>
            </a:r>
            <a:r>
              <a:rPr kumimoji="1" lang="zh-CN" altLang="en-US" dirty="0"/>
              <a:t>或将因技能需求变化而需要重新部署。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6EDBEF-6E15-335E-29C9-505A3E54D4F4}"/>
              </a:ext>
            </a:extLst>
          </p:cNvPr>
          <p:cNvSpPr txBox="1"/>
          <p:nvPr/>
        </p:nvSpPr>
        <p:spPr>
          <a:xfrm>
            <a:off x="696912" y="5778048"/>
            <a:ext cx="32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图片来源：</a:t>
            </a:r>
            <a:r>
              <a:rPr kumimoji="1" lang="en-US" altLang="zh-CN" dirty="0"/>
              <a:t>MGI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790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7838" y="809280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人工智能对收入分配的短期影响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EC836FE-41A3-3054-C409-BAFDE509AC1E}"/>
              </a:ext>
            </a:extLst>
          </p:cNvPr>
          <p:cNvSpPr/>
          <p:nvPr/>
        </p:nvSpPr>
        <p:spPr>
          <a:xfrm>
            <a:off x="2807395" y="1997547"/>
            <a:ext cx="696912" cy="40307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人工智能对收入分配的短期影响</a:t>
            </a:r>
            <a:endParaRPr kumimoji="1"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E071D0-5BBF-E1FA-A4CC-CF139165F28F}"/>
              </a:ext>
            </a:extLst>
          </p:cNvPr>
          <p:cNvSpPr/>
          <p:nvPr/>
        </p:nvSpPr>
        <p:spPr>
          <a:xfrm>
            <a:off x="4189002" y="1462004"/>
            <a:ext cx="7358184" cy="12300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就业与工资极化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短期内替代</a:t>
            </a:r>
            <a:r>
              <a:rPr lang="zh-CN" altLang="en-US" b="1" dirty="0"/>
              <a:t>中等技能岗位</a:t>
            </a:r>
            <a:r>
              <a:rPr lang="zh-CN" altLang="en-US" dirty="0"/>
              <a:t>（程序性认知类工作），导致</a:t>
            </a:r>
            <a:r>
              <a:rPr lang="zh-CN" altLang="en-US" b="1" dirty="0"/>
              <a:t>就业极化</a:t>
            </a:r>
            <a:r>
              <a:rPr lang="zh-CN" altLang="en-US" dirty="0"/>
              <a:t>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/>
              <a:t>高技能岗位</a:t>
            </a:r>
            <a:r>
              <a:rPr lang="zh-CN" altLang="en-US" dirty="0"/>
              <a:t>需求上升、工资提高；</a:t>
            </a:r>
            <a:r>
              <a:rPr lang="zh-CN" altLang="en-US" b="1" dirty="0"/>
              <a:t>中低技能岗位</a:t>
            </a:r>
            <a:r>
              <a:rPr lang="zh-CN" altLang="en-US" dirty="0"/>
              <a:t>工资下降。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收入分化加剧，劳动者两极分化趋势明显。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4B740E-0057-DBCA-6130-F4C4752F0C74}"/>
              </a:ext>
            </a:extLst>
          </p:cNvPr>
          <p:cNvSpPr/>
          <p:nvPr/>
        </p:nvSpPr>
        <p:spPr>
          <a:xfrm>
            <a:off x="4189002" y="2777206"/>
            <a:ext cx="7358184" cy="1230064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新就业机会创造有限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催生数据分析、</a:t>
            </a:r>
            <a:r>
              <a:rPr lang="en-US" altLang="zh-CN" dirty="0"/>
              <a:t>AI</a:t>
            </a:r>
            <a:r>
              <a:rPr lang="zh-CN" altLang="en-US" dirty="0"/>
              <a:t>工程等</a:t>
            </a:r>
            <a:r>
              <a:rPr lang="zh-CN" altLang="en-US" b="1" dirty="0"/>
              <a:t>高门槛岗位</a:t>
            </a:r>
            <a:r>
              <a:rPr lang="zh-CN" altLang="en-US" dirty="0"/>
              <a:t>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低技能劳动者因教育与技能不足，</a:t>
            </a:r>
            <a:r>
              <a:rPr lang="zh-CN" altLang="en-US" b="1" dirty="0"/>
              <a:t>难以进入新兴行业</a:t>
            </a:r>
            <a:r>
              <a:rPr lang="zh-CN" altLang="en-US" dirty="0"/>
              <a:t>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短期内</a:t>
            </a:r>
            <a:r>
              <a:rPr lang="en-US" altLang="zh-CN" dirty="0"/>
              <a:t>AI</a:t>
            </a:r>
            <a:r>
              <a:rPr lang="zh-CN" altLang="en-US" dirty="0"/>
              <a:t>创造效应弱于替代效应。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1C733-0189-DE97-73D5-0B0147C3BFDC}"/>
              </a:ext>
            </a:extLst>
          </p:cNvPr>
          <p:cNvSpPr/>
          <p:nvPr/>
        </p:nvSpPr>
        <p:spPr>
          <a:xfrm>
            <a:off x="4189001" y="4092410"/>
            <a:ext cx="7358184" cy="1230064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市场垄断扩大收入差距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平台垄断、算法合谋与价格歧视强化行业集中度。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高收益集中于少数头部企业与资本所有者。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行业与居民间收入差距进一步扩大。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A9BEBBA6-9ECE-A451-C459-CA4529AC8EEB}"/>
              </a:ext>
            </a:extLst>
          </p:cNvPr>
          <p:cNvSpPr/>
          <p:nvPr/>
        </p:nvSpPr>
        <p:spPr>
          <a:xfrm>
            <a:off x="3551496" y="1500588"/>
            <a:ext cx="534202" cy="487762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9EA2E9-6C9D-3D35-A497-061FCBA7CD4D}"/>
              </a:ext>
            </a:extLst>
          </p:cNvPr>
          <p:cNvSpPr/>
          <p:nvPr/>
        </p:nvSpPr>
        <p:spPr>
          <a:xfrm>
            <a:off x="4189000" y="5413242"/>
            <a:ext cx="7358184" cy="96497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中等收入群体受冲击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技能不匹配与行业转型造成</a:t>
            </a:r>
            <a:r>
              <a:rPr lang="zh-CN" altLang="en-US" b="1" dirty="0"/>
              <a:t>结构性失业</a:t>
            </a:r>
            <a:r>
              <a:rPr lang="zh-CN" altLang="en-US" dirty="0"/>
              <a:t>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dirty="0"/>
              <a:t>中等收入群体规模缩小，</a:t>
            </a:r>
            <a:r>
              <a:rPr lang="zh-CN" altLang="en-US" b="1" dirty="0"/>
              <a:t>收入份额下降</a:t>
            </a:r>
            <a:r>
              <a:rPr lang="zh-CN" altLang="en-US" dirty="0"/>
              <a:t>。</a:t>
            </a: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AF95D3ED-CC18-0B58-CFCF-4B7AD48EEB4C}"/>
              </a:ext>
            </a:extLst>
          </p:cNvPr>
          <p:cNvSpPr/>
          <p:nvPr/>
        </p:nvSpPr>
        <p:spPr>
          <a:xfrm>
            <a:off x="146762" y="2561577"/>
            <a:ext cx="2557329" cy="2335888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短期内，是替代效应强，还是恢复效应强？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3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69168" y="1051092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二、人工智能对就业、收入分配的长期影响</a:t>
            </a:r>
            <a:r>
              <a:rPr lang="zh-CN" altLang="zh-CN" sz="2000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131744-1E09-45A5-9A0E-A1B2E31140B7}"/>
              </a:ext>
            </a:extLst>
          </p:cNvPr>
          <p:cNvSpPr txBox="1"/>
          <p:nvPr/>
        </p:nvSpPr>
        <p:spPr>
          <a:xfrm>
            <a:off x="369168" y="1451202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）人工智能对就业的长期影响</a:t>
            </a:r>
            <a:r>
              <a:rPr lang="zh-CN" altLang="zh-CN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4B7C5AF-B791-F883-00B7-078E39541EDC}"/>
              </a:ext>
            </a:extLst>
          </p:cNvPr>
          <p:cNvSpPr/>
          <p:nvPr/>
        </p:nvSpPr>
        <p:spPr>
          <a:xfrm>
            <a:off x="3757959" y="2061723"/>
            <a:ext cx="4683512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人工智能对就业的长期影响</a:t>
            </a:r>
            <a:endParaRPr kumimoji="1"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9B70E1-FC72-EEE5-4278-D0FD1D8266F1}"/>
              </a:ext>
            </a:extLst>
          </p:cNvPr>
          <p:cNvSpPr/>
          <p:nvPr/>
        </p:nvSpPr>
        <p:spPr>
          <a:xfrm>
            <a:off x="568187" y="3092439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职业生态的根本性变革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人机协作常态化：</a:t>
            </a:r>
            <a:r>
              <a:rPr lang="en-US" altLang="zh-CN" dirty="0">
                <a:hlinkClick r:id="rId4"/>
              </a:rPr>
              <a:t>AI</a:t>
            </a:r>
            <a:r>
              <a:rPr lang="zh-CN" altLang="en-US" dirty="0">
                <a:hlinkClick r:id="rId4"/>
              </a:rPr>
              <a:t>成为医生</a:t>
            </a:r>
            <a:r>
              <a:rPr lang="zh-CN" altLang="en-US" dirty="0"/>
              <a:t>、教师、律师等专业辅助工具。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职业边界模糊化：</a:t>
            </a:r>
            <a:r>
              <a:rPr lang="zh-CN" altLang="en-US" dirty="0"/>
              <a:t>跨领域融合趋势明显，如“生物</a:t>
            </a:r>
            <a:r>
              <a:rPr lang="en-US" altLang="zh-CN" dirty="0"/>
              <a:t>+AI”“</a:t>
            </a:r>
            <a:r>
              <a:rPr lang="zh-CN" altLang="en-US" dirty="0"/>
              <a:t>金融</a:t>
            </a:r>
            <a:r>
              <a:rPr lang="en-US" altLang="zh-CN" dirty="0"/>
              <a:t>+</a:t>
            </a:r>
            <a:r>
              <a:rPr lang="zh-CN" altLang="en-US" dirty="0"/>
              <a:t>算法”。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复合型人才兴起：</a:t>
            </a:r>
            <a:r>
              <a:rPr lang="zh-CN" altLang="en-US" dirty="0"/>
              <a:t>数据分析、算法思维与领域知识结合成为核心竞争力。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15C68A-B613-E471-728A-9E7F4836E1CE}"/>
              </a:ext>
            </a:extLst>
          </p:cNvPr>
          <p:cNvSpPr/>
          <p:nvPr/>
        </p:nvSpPr>
        <p:spPr>
          <a:xfrm>
            <a:off x="4445619" y="3092438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新型就业形态与模式创造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传统全职模式被打破：</a:t>
            </a:r>
            <a:r>
              <a:rPr lang="zh-CN" altLang="en-US" dirty="0"/>
              <a:t>兼职、远程、自由职业等形式兴起。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灵活就业普及：</a:t>
            </a:r>
            <a:r>
              <a:rPr lang="zh-CN" altLang="en-US" dirty="0"/>
              <a:t>劳动者可自主选择工作方式，提升工作与生活平衡。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促进创新与包容性就业：</a:t>
            </a:r>
            <a:r>
              <a:rPr lang="en-US" altLang="zh-CN" dirty="0"/>
              <a:t>AI</a:t>
            </a:r>
            <a:r>
              <a:rPr lang="zh-CN" altLang="en-US" dirty="0"/>
              <a:t>平台经济带动多样化劳动市场。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93114B-89A6-DABE-EC24-F287476B6E3E}"/>
              </a:ext>
            </a:extLst>
          </p:cNvPr>
          <p:cNvSpPr/>
          <p:nvPr/>
        </p:nvSpPr>
        <p:spPr>
          <a:xfrm>
            <a:off x="8323051" y="3092438"/>
            <a:ext cx="3412273" cy="341223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就业市场实现动态平衡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技能重构：</a:t>
            </a:r>
            <a:r>
              <a:rPr lang="zh-CN" altLang="en-US" dirty="0"/>
              <a:t>劳动者通过再培训转向高技能或新兴产业岗位。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政策与市场协同：</a:t>
            </a:r>
            <a:r>
              <a:rPr lang="zh-CN" altLang="en-US" dirty="0"/>
              <a:t>政府与企业提供培训、转岗支持与信息平台。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长期效应：</a:t>
            </a:r>
            <a:r>
              <a:rPr lang="zh-CN" altLang="en-US" dirty="0"/>
              <a:t>替代与创造并存，就业结构实现动态优化与平衡。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9258730D-0966-8DAA-BE08-8E0C4EEF933B}"/>
              </a:ext>
            </a:extLst>
          </p:cNvPr>
          <p:cNvSpPr/>
          <p:nvPr/>
        </p:nvSpPr>
        <p:spPr>
          <a:xfrm rot="5400000">
            <a:off x="5957548" y="-1075361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728EC820-4959-938C-B2E9-EF6CC8ED484C}"/>
              </a:ext>
            </a:extLst>
          </p:cNvPr>
          <p:cNvSpPr/>
          <p:nvPr/>
        </p:nvSpPr>
        <p:spPr>
          <a:xfrm>
            <a:off x="8040535" y="669780"/>
            <a:ext cx="3973689" cy="1334799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请同学们想想有哪些灵活就业的例子？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9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69168" y="1051092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二、人工智能对就业、收入分配的长期影响</a:t>
            </a:r>
            <a:r>
              <a:rPr lang="zh-CN" altLang="zh-CN" sz="2000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131744-1E09-45A5-9A0E-A1B2E31140B7}"/>
              </a:ext>
            </a:extLst>
          </p:cNvPr>
          <p:cNvSpPr txBox="1"/>
          <p:nvPr/>
        </p:nvSpPr>
        <p:spPr>
          <a:xfrm>
            <a:off x="369168" y="1451202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）人工智能对就业的长期影响</a:t>
            </a:r>
            <a:r>
              <a:rPr lang="zh-CN" altLang="zh-CN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D8B26C-DB4D-E933-8F0A-D7B65A9D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75" y="2004579"/>
            <a:ext cx="2206470" cy="45477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62C0A5-E60D-537D-8A21-A0A26B0D7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91" y="2031644"/>
            <a:ext cx="3314303" cy="43047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30BA4A-0A36-FDC5-8AA2-D8EA9F567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035" y="2301433"/>
            <a:ext cx="4519714" cy="37651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88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69168" y="1051092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二、人工智能对就业、收入分配的长期影响</a:t>
            </a:r>
            <a:r>
              <a:rPr lang="zh-CN" altLang="zh-CN" sz="2000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131744-1E09-45A5-9A0E-A1B2E31140B7}"/>
              </a:ext>
            </a:extLst>
          </p:cNvPr>
          <p:cNvSpPr txBox="1"/>
          <p:nvPr/>
        </p:nvSpPr>
        <p:spPr>
          <a:xfrm>
            <a:off x="369168" y="1451202"/>
            <a:ext cx="555455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）人工智能对就业的长期影响</a:t>
            </a:r>
            <a:r>
              <a:rPr lang="zh-CN" altLang="zh-CN" b="1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5E7333-3494-7A13-2342-552B0F50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516" y="794656"/>
            <a:ext cx="5126484" cy="58069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C3B7A7-412B-3F1A-5003-81B49362C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9485"/>
            <a:ext cx="7277571" cy="1506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389E63-A139-439D-902C-107825AE87E8}"/>
              </a:ext>
            </a:extLst>
          </p:cNvPr>
          <p:cNvSpPr txBox="1"/>
          <p:nvPr/>
        </p:nvSpPr>
        <p:spPr>
          <a:xfrm>
            <a:off x="219074" y="3768558"/>
            <a:ext cx="6653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b="1" dirty="0"/>
              <a:t>灵活就业定义：</a:t>
            </a:r>
            <a:r>
              <a:rPr lang="zh-CN" altLang="zh-CN" dirty="0"/>
              <a:t>依据《国务院办公厅关于支持多渠道灵活就业的意见（国办发〔</a:t>
            </a:r>
            <a:r>
              <a:rPr lang="en-US" altLang="zh-CN" dirty="0"/>
              <a:t>2020</a:t>
            </a:r>
            <a:r>
              <a:rPr lang="zh-CN" altLang="zh-CN" dirty="0"/>
              <a:t>〕</a:t>
            </a:r>
            <a:r>
              <a:rPr lang="en-US" altLang="zh-CN" dirty="0"/>
              <a:t>27</a:t>
            </a:r>
            <a:r>
              <a:rPr lang="zh-CN" altLang="zh-CN" dirty="0"/>
              <a:t>号）》的规定，指</a:t>
            </a:r>
            <a:r>
              <a:rPr lang="zh-CN" altLang="zh-CN" b="1" dirty="0"/>
              <a:t>个体经营、非全日制以及新就业形态</a:t>
            </a:r>
            <a:r>
              <a:rPr lang="zh-CN" altLang="zh-CN" dirty="0"/>
              <a:t>等灵活多样的就业方式。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zh-CN" dirty="0"/>
              <a:t>党的二十届三中全会《决定》学习辅导百问：灵活就业是指在</a:t>
            </a:r>
            <a:r>
              <a:rPr lang="zh-CN" altLang="zh-CN" b="1" dirty="0"/>
              <a:t>劳动时间、收入报酬、工作场所、保险福利、劳动关系</a:t>
            </a:r>
            <a:r>
              <a:rPr lang="zh-CN" altLang="zh-CN" dirty="0"/>
              <a:t>等方面不同于建立在工业化和现代工厂制度基础上的就业形式，主要包括</a:t>
            </a:r>
            <a:r>
              <a:rPr lang="zh-CN" altLang="zh-CN" b="1" dirty="0"/>
              <a:t>个体经营、非全日制</a:t>
            </a:r>
            <a:r>
              <a:rPr lang="zh-CN" altLang="zh-CN" dirty="0"/>
              <a:t>等就业方式。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4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57838" y="912776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（二）</a:t>
            </a: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人工智能对收入分配的长期影响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948D72F4-A038-8304-C43F-642BB91CC456}"/>
              </a:ext>
            </a:extLst>
          </p:cNvPr>
          <p:cNvSpPr/>
          <p:nvPr/>
        </p:nvSpPr>
        <p:spPr>
          <a:xfrm>
            <a:off x="1753510" y="1966550"/>
            <a:ext cx="696912" cy="40307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人工智能对收入分配的长期影响</a:t>
            </a:r>
            <a:endParaRPr kumimoji="1"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03D003-BDF8-4BAA-2FEB-C3FDF469714E}"/>
              </a:ext>
            </a:extLst>
          </p:cNvPr>
          <p:cNvSpPr/>
          <p:nvPr/>
        </p:nvSpPr>
        <p:spPr>
          <a:xfrm>
            <a:off x="3135117" y="1431007"/>
            <a:ext cx="7358184" cy="12300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zh-CN" altLang="en-US" b="1" dirty="0"/>
              <a:t>生产力提升与总体收入增加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b="1" dirty="0"/>
              <a:t>AI</a:t>
            </a:r>
            <a:r>
              <a:rPr lang="zh-CN" altLang="en-US" b="1" dirty="0"/>
              <a:t>重构生产流程</a:t>
            </a:r>
            <a:r>
              <a:rPr lang="zh-CN" altLang="en-US" dirty="0"/>
              <a:t> → 优化要素配置、提升全要素生产率。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促进经济增长与企业盈利</a:t>
            </a:r>
            <a:r>
              <a:rPr lang="zh-CN" altLang="en-US" dirty="0"/>
              <a:t> → 扩大消费与就业需求。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总体收入上升</a:t>
            </a:r>
            <a:r>
              <a:rPr lang="zh-CN" altLang="en-US" dirty="0"/>
              <a:t> → 为改善收入分配提供物质基础。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B758B-0333-EFC9-6BDB-FF66CC136459}"/>
              </a:ext>
            </a:extLst>
          </p:cNvPr>
          <p:cNvSpPr/>
          <p:nvPr/>
        </p:nvSpPr>
        <p:spPr>
          <a:xfrm>
            <a:off x="3135117" y="2746209"/>
            <a:ext cx="7358184" cy="1230064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就业创造效应逐步显现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b="1" dirty="0"/>
              <a:t>AI</a:t>
            </a:r>
            <a:r>
              <a:rPr lang="zh-CN" altLang="en-US" b="1" dirty="0"/>
              <a:t>应用深化</a:t>
            </a:r>
            <a:r>
              <a:rPr lang="zh-CN" altLang="en-US" dirty="0"/>
              <a:t> → 数据分析、系统开发、算法管理等新岗位增长。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吸纳转移劳动力</a:t>
            </a:r>
            <a:r>
              <a:rPr lang="zh-CN" altLang="en-US" dirty="0"/>
              <a:t> → 缓解传统行业就业压力。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就业结构优化</a:t>
            </a:r>
            <a:r>
              <a:rPr lang="zh-CN" altLang="en-US" dirty="0"/>
              <a:t> → 高附加值岗位占比提升。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D315A1-92F5-32D6-DCB8-A0624F7F8226}"/>
              </a:ext>
            </a:extLst>
          </p:cNvPr>
          <p:cNvSpPr/>
          <p:nvPr/>
        </p:nvSpPr>
        <p:spPr>
          <a:xfrm>
            <a:off x="3135116" y="4061413"/>
            <a:ext cx="7358184" cy="1230064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技能溢价</a:t>
            </a:r>
            <a:r>
              <a:rPr lang="zh-CN" altLang="en-US" b="1" dirty="0"/>
              <a:t>与收入结构变化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高技能人才稀缺性增强</a:t>
            </a:r>
            <a:r>
              <a:rPr lang="zh-CN" altLang="en-US" dirty="0"/>
              <a:t> → 企业支付更高薪酬。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技能溢价推动差距扩大</a:t>
            </a:r>
            <a:r>
              <a:rPr lang="zh-CN" altLang="en-US" dirty="0"/>
              <a:t> → 同时激励人力资本提升。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劳动市场分化</a:t>
            </a:r>
            <a:r>
              <a:rPr lang="zh-CN" altLang="en-US" dirty="0"/>
              <a:t> → 技能成为收入分配的关键变量。</a:t>
            </a:r>
          </a:p>
          <a:p>
            <a:pPr marL="285750" indent="-285750" algn="just">
              <a:buFont typeface="Wingdings" pitchFamily="2" charset="2"/>
              <a:buChar char="l"/>
            </a:pP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F75438C8-8182-9C78-0CE5-5CD8ED71BE8A}"/>
              </a:ext>
            </a:extLst>
          </p:cNvPr>
          <p:cNvSpPr/>
          <p:nvPr/>
        </p:nvSpPr>
        <p:spPr>
          <a:xfrm>
            <a:off x="2497611" y="1469591"/>
            <a:ext cx="534202" cy="487762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EDD5F4-F1D3-8AC5-AE1C-70CA70A31D6B}"/>
              </a:ext>
            </a:extLst>
          </p:cNvPr>
          <p:cNvSpPr/>
          <p:nvPr/>
        </p:nvSpPr>
        <p:spPr>
          <a:xfrm>
            <a:off x="3135115" y="5382245"/>
            <a:ext cx="7358184" cy="12300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b="1" dirty="0"/>
              <a:t>政策调节与收入再分配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税收与社保改革</a:t>
            </a:r>
            <a:r>
              <a:rPr lang="zh-CN" altLang="en-US" dirty="0"/>
              <a:t> → 调节收入差距。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再分配政策</a:t>
            </a:r>
            <a:r>
              <a:rPr lang="zh-CN" altLang="en-US" dirty="0"/>
              <a:t> → 促进技术红利共享。</a:t>
            </a:r>
          </a:p>
          <a:p>
            <a:pPr marL="285750" indent="-285750" algn="just">
              <a:buFont typeface="Wingdings" pitchFamily="2" charset="2"/>
              <a:buChar char="l"/>
            </a:pPr>
            <a:r>
              <a:rPr lang="zh-CN" altLang="en-US" b="1" dirty="0"/>
              <a:t>社会保障完善</a:t>
            </a:r>
            <a:r>
              <a:rPr lang="zh-CN" altLang="en-US" dirty="0"/>
              <a:t> → 缓解</a:t>
            </a:r>
            <a:r>
              <a:rPr lang="en-US" altLang="zh-CN" dirty="0"/>
              <a:t>AI</a:t>
            </a:r>
            <a:r>
              <a:rPr lang="zh-CN" altLang="en-US" dirty="0"/>
              <a:t>引发的不平等问题。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2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B0DBFA-B3B6-4AE1-A83F-3FA2D107C1FA}"/>
              </a:ext>
            </a:extLst>
          </p:cNvPr>
          <p:cNvSpPr txBox="1"/>
          <p:nvPr/>
        </p:nvSpPr>
        <p:spPr>
          <a:xfrm>
            <a:off x="696912" y="1793714"/>
            <a:ext cx="11134532" cy="144526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技术进步与收入扩张的历史逻辑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技术进步是经济增长的核心驱动力</a:t>
            </a:r>
            <a:r>
              <a:rPr lang="zh-CN" altLang="en-US" dirty="0"/>
              <a:t>，长期推动社会生产力提升。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工业革命启示：</a:t>
            </a:r>
            <a:r>
              <a:rPr lang="zh-CN" altLang="en-US" dirty="0"/>
              <a:t>新技术创造新职业（如工程师、机械师、售票员等），吸纳传统行业劳动力，促进产业结构转型与社会现代化。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60556" y="792978"/>
            <a:ext cx="113619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专栏：</a:t>
            </a:r>
            <a:r>
              <a:rPr lang="en-US" altLang="zh-CN" sz="2000" b="1" dirty="0"/>
              <a:t>AI</a:t>
            </a:r>
            <a:r>
              <a:rPr lang="zh-CN" altLang="en-US" sz="2000" b="1" dirty="0"/>
              <a:t>的整体收入扩张效应</a:t>
            </a:r>
            <a:endParaRPr lang="en-US" altLang="zh-CN" sz="2000" b="1" dirty="0"/>
          </a:p>
          <a:p>
            <a:pPr algn="just"/>
            <a:r>
              <a:rPr lang="zh-CN" altLang="en-US" sz="1400" b="1" dirty="0"/>
              <a:t>资料来源：</a:t>
            </a:r>
            <a:r>
              <a:rPr lang="en-US" altLang="zh-CN" sz="1600" dirty="0">
                <a:effectLst/>
                <a:latin typeface="楷体" panose="02010609060101010101" pitchFamily="49" charset="-122"/>
                <a:cs typeface="Times New Roman" panose="02020603050405020304" pitchFamily="18" charset="0"/>
              </a:rPr>
              <a:t>Acemoglu D., Restrepo P. The Race between Man and Machine: Implications of Technology for Growth, Factor Shares, and Employment [J]. American Economic Review, 2018, 108(6): 1488-1542.</a:t>
            </a:r>
            <a:r>
              <a:rPr lang="zh-CN" altLang="zh-CN" sz="1400" dirty="0">
                <a:effectLst/>
              </a:rPr>
              <a:t> 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BFBE99-42A6-065A-FC99-ABEA1607BAC6}"/>
              </a:ext>
            </a:extLst>
          </p:cNvPr>
          <p:cNvSpPr txBox="1"/>
          <p:nvPr/>
        </p:nvSpPr>
        <p:spPr>
          <a:xfrm>
            <a:off x="696912" y="3487836"/>
            <a:ext cx="11134532" cy="179151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 人工智能的多维扩张效应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生产力效应：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智能化重构生产流程，提升劳动生产率。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就业创造效应：</a:t>
            </a:r>
            <a:r>
              <a:rPr lang="zh-CN" altLang="en-US" dirty="0"/>
              <a:t> 产生大量新兴职业（</a:t>
            </a:r>
            <a:r>
              <a:rPr lang="en-US" altLang="zh-CN" dirty="0"/>
              <a:t>AI</a:t>
            </a:r>
            <a:r>
              <a:rPr lang="zh-CN" altLang="en-US" dirty="0"/>
              <a:t>工程师、数据分析师、算法开发者等）。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需求扩张效应：</a:t>
            </a:r>
            <a:r>
              <a:rPr lang="zh-CN" altLang="en-US" dirty="0"/>
              <a:t> 收入增长带动消费与就业需求同步提升。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/>
              <a:t>结构升级效应：</a:t>
            </a:r>
            <a:r>
              <a:rPr lang="zh-CN" altLang="en-US" dirty="0"/>
              <a:t> 推动经济从劳动密集型向知识密集型转变。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F5D8D6-7F16-E3A0-2395-C2BCB6D5061D}"/>
              </a:ext>
            </a:extLst>
          </p:cNvPr>
          <p:cNvSpPr txBox="1"/>
          <p:nvPr/>
        </p:nvSpPr>
        <p:spPr>
          <a:xfrm>
            <a:off x="696912" y="5515512"/>
            <a:ext cx="11134532" cy="109901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/>
              <a:t>3.</a:t>
            </a:r>
            <a:r>
              <a:rPr lang="zh-CN" altLang="en-US" b="1" dirty="0"/>
              <a:t> 长期影响：稳定与繁荣并存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带来的</a:t>
            </a:r>
            <a:r>
              <a:rPr lang="zh-CN" altLang="en-US" b="1" dirty="0"/>
              <a:t>短期结构性冲击</a:t>
            </a:r>
            <a:r>
              <a:rPr lang="zh-CN" altLang="en-US" dirty="0"/>
              <a:t>可通过产业调整吸收。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/>
              <a:t>从长期看，</a:t>
            </a:r>
            <a:r>
              <a:rPr lang="en-US" altLang="zh-CN" dirty="0"/>
              <a:t>AI</a:t>
            </a:r>
            <a:r>
              <a:rPr lang="zh-CN" altLang="en-US" dirty="0"/>
              <a:t>将带来</a:t>
            </a:r>
            <a:r>
              <a:rPr lang="zh-CN" altLang="en-US" b="1" dirty="0"/>
              <a:t>总体收入增长、就业扩大与社会福利改善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2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09947" y="924245"/>
            <a:ext cx="829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三、人工智能对不同行业就业、收入分配阶段性影响的异质性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7388D2B7-5965-E3AA-DF5C-910AB3882C76}"/>
              </a:ext>
            </a:extLst>
          </p:cNvPr>
          <p:cNvSpPr/>
          <p:nvPr/>
        </p:nvSpPr>
        <p:spPr>
          <a:xfrm>
            <a:off x="356171" y="2533790"/>
            <a:ext cx="3256082" cy="1334799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/>
              <a:t>人工智能对哪些行业的冲击更大？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751F25-8718-8222-FCAF-FAF77858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96" y="1733550"/>
            <a:ext cx="7518400" cy="3390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BAEE5F-82A8-9596-311B-3BCC4E5DB51C}"/>
              </a:ext>
            </a:extLst>
          </p:cNvPr>
          <p:cNvSpPr txBox="1"/>
          <p:nvPr/>
        </p:nvSpPr>
        <p:spPr>
          <a:xfrm>
            <a:off x="430475" y="5427451"/>
            <a:ext cx="11125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﻿行业编码规则：</a:t>
            </a:r>
            <a:r>
              <a:rPr kumimoji="1" lang="en-US" altLang="zh-CN" sz="1600" dirty="0"/>
              <a:t>A </a:t>
            </a:r>
            <a:r>
              <a:rPr kumimoji="1" lang="zh-CN" altLang="en-US" sz="1600" dirty="0"/>
              <a:t>农林牧渔业，</a:t>
            </a:r>
            <a:r>
              <a:rPr kumimoji="1" lang="en-US" altLang="zh-CN" sz="1600" dirty="0"/>
              <a:t>B </a:t>
            </a:r>
            <a:r>
              <a:rPr kumimoji="1" lang="zh-CN" altLang="en-US" sz="1600" dirty="0"/>
              <a:t>采矿业，</a:t>
            </a:r>
            <a:r>
              <a:rPr kumimoji="1" lang="en-US" altLang="zh-CN" sz="1600" dirty="0"/>
              <a:t>C </a:t>
            </a:r>
            <a:r>
              <a:rPr kumimoji="1" lang="zh-CN" altLang="en-US" sz="1600" dirty="0"/>
              <a:t>制造业，</a:t>
            </a:r>
            <a:r>
              <a:rPr kumimoji="1" lang="en-US" altLang="zh-CN" sz="1600" dirty="0"/>
              <a:t>D </a:t>
            </a:r>
            <a:r>
              <a:rPr kumimoji="1" lang="zh-CN" altLang="en-US" sz="1600" dirty="0"/>
              <a:t>电力、热力、燃气及水生产和供应业，</a:t>
            </a:r>
            <a:r>
              <a:rPr kumimoji="1" lang="en-US" altLang="zh-CN" sz="1600" dirty="0"/>
              <a:t>E </a:t>
            </a:r>
            <a:r>
              <a:rPr kumimoji="1" lang="zh-CN" altLang="en-US" sz="1600" dirty="0"/>
              <a:t>建筑业，</a:t>
            </a:r>
            <a:r>
              <a:rPr kumimoji="1" lang="en-US" altLang="zh-CN" sz="1600" dirty="0"/>
              <a:t>F </a:t>
            </a:r>
            <a:r>
              <a:rPr kumimoji="1" lang="zh-CN" altLang="en-US" sz="1600" dirty="0"/>
              <a:t>批发和零售业，</a:t>
            </a:r>
            <a:r>
              <a:rPr kumimoji="1" lang="en-US" altLang="zh-CN" sz="1600" dirty="0"/>
              <a:t>G </a:t>
            </a:r>
            <a:r>
              <a:rPr kumimoji="1" lang="zh-CN" altLang="en-US" sz="1600" dirty="0"/>
              <a:t>交通运输、仓储和邮政业，</a:t>
            </a:r>
            <a:r>
              <a:rPr kumimoji="1" lang="en-US" altLang="zh-CN" sz="1600" dirty="0"/>
              <a:t>H </a:t>
            </a:r>
            <a:r>
              <a:rPr kumimoji="1" lang="zh-CN" altLang="en-US" sz="1600" dirty="0"/>
              <a:t>住宿和餐饮业，</a:t>
            </a:r>
            <a:r>
              <a:rPr kumimoji="1" lang="en-US" altLang="zh-CN" sz="1600" dirty="0"/>
              <a:t>I </a:t>
            </a:r>
            <a:r>
              <a:rPr kumimoji="1" lang="zh-CN" altLang="en-US" sz="1600" dirty="0"/>
              <a:t>信息传输、软件和信息技术服务业，</a:t>
            </a:r>
            <a:r>
              <a:rPr kumimoji="1" lang="en-US" altLang="zh-CN" sz="1600" dirty="0"/>
              <a:t>J </a:t>
            </a:r>
            <a:r>
              <a:rPr kumimoji="1" lang="zh-CN" altLang="en-US" sz="1600" dirty="0"/>
              <a:t>金融业，</a:t>
            </a:r>
            <a:r>
              <a:rPr kumimoji="1" lang="en-US" altLang="zh-CN" sz="1600" dirty="0"/>
              <a:t>K </a:t>
            </a:r>
            <a:r>
              <a:rPr kumimoji="1" lang="zh-CN" altLang="en-US" sz="1600" dirty="0"/>
              <a:t>房地产业，</a:t>
            </a:r>
            <a:r>
              <a:rPr kumimoji="1" lang="en-US" altLang="zh-CN" sz="1600" dirty="0"/>
              <a:t>L </a:t>
            </a:r>
            <a:r>
              <a:rPr kumimoji="1" lang="zh-CN" altLang="en-US" sz="1600" dirty="0"/>
              <a:t>租赁和商务服务业，</a:t>
            </a:r>
            <a:r>
              <a:rPr kumimoji="1" lang="en-US" altLang="zh-CN" sz="1600" dirty="0"/>
              <a:t>M </a:t>
            </a:r>
            <a:r>
              <a:rPr kumimoji="1" lang="zh-CN" altLang="en-US" sz="1600" dirty="0"/>
              <a:t>科学研究和技术服务业，</a:t>
            </a:r>
            <a:r>
              <a:rPr kumimoji="1" lang="en-US" altLang="zh-CN" sz="1600" dirty="0"/>
              <a:t>N </a:t>
            </a:r>
            <a:r>
              <a:rPr kumimoji="1" lang="zh-CN" altLang="en-US" sz="1600" dirty="0"/>
              <a:t>水利、环境和公共设施管理业，</a:t>
            </a:r>
            <a:r>
              <a:rPr kumimoji="1" lang="en-US" altLang="zh-CN" sz="1600" dirty="0"/>
              <a:t>O </a:t>
            </a:r>
            <a:r>
              <a:rPr kumimoji="1" lang="zh-CN" altLang="en-US" sz="1600" dirty="0"/>
              <a:t>居民服务、修理和其他服务业，</a:t>
            </a:r>
            <a:r>
              <a:rPr kumimoji="1" lang="en-US" altLang="zh-CN" sz="1600" dirty="0"/>
              <a:t>P </a:t>
            </a:r>
            <a:r>
              <a:rPr kumimoji="1" lang="zh-CN" altLang="en-US" sz="1600" dirty="0"/>
              <a:t>教育，</a:t>
            </a:r>
            <a:r>
              <a:rPr kumimoji="1" lang="en-US" altLang="zh-CN" sz="1600" dirty="0"/>
              <a:t>Q </a:t>
            </a:r>
            <a:r>
              <a:rPr kumimoji="1" lang="zh-CN" altLang="en-US" sz="1600" dirty="0"/>
              <a:t>卫生和社会工作，</a:t>
            </a:r>
            <a:r>
              <a:rPr kumimoji="1" lang="en-US" altLang="zh-CN" sz="1600" dirty="0"/>
              <a:t>R </a:t>
            </a:r>
            <a:r>
              <a:rPr kumimoji="1" lang="zh-CN" altLang="en-US" sz="1600" dirty="0"/>
              <a:t>文化、体育和娱乐业，</a:t>
            </a:r>
            <a:r>
              <a:rPr kumimoji="1" lang="en-US" altLang="zh-CN" sz="1600" dirty="0"/>
              <a:t>S </a:t>
            </a:r>
            <a:r>
              <a:rPr kumimoji="1" lang="zh-CN" altLang="en-US" sz="1600" dirty="0"/>
              <a:t>公共管理、社会保障和社会组织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0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09947" y="924245"/>
            <a:ext cx="829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三、人工智能对不同行业就业、收入分配阶段性影响的异质性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B75F9A-85DA-F149-FA7D-6ADDCD4B3841}"/>
              </a:ext>
            </a:extLst>
          </p:cNvPr>
          <p:cNvSpPr txBox="1"/>
          <p:nvPr/>
        </p:nvSpPr>
        <p:spPr>
          <a:xfrm>
            <a:off x="696911" y="1761291"/>
            <a:ext cx="5399089" cy="45858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（一）替代效应：集中于传统行业</a:t>
            </a:r>
          </a:p>
          <a:p>
            <a:pPr algn="just">
              <a:spcBef>
                <a:spcPts val="600"/>
              </a:spcBef>
            </a:pPr>
            <a:r>
              <a:rPr lang="zh-CN" altLang="en-US" b="1" dirty="0"/>
              <a:t>制造业领域：</a:t>
            </a:r>
            <a:endParaRPr lang="zh-CN" altLang="en-US" dirty="0"/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推动自动化生产，</a:t>
            </a:r>
            <a:r>
              <a:rPr lang="zh-CN" altLang="en-US" b="1" dirty="0"/>
              <a:t>替代低技能劳动者</a:t>
            </a:r>
            <a:r>
              <a:rPr lang="zh-CN" altLang="en-US" dirty="0"/>
              <a:t>，减少重复性岗位。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企业对</a:t>
            </a:r>
            <a:r>
              <a:rPr lang="zh-CN" altLang="en-US" b="1" dirty="0"/>
              <a:t>技术专家与创新型人才</a:t>
            </a:r>
            <a:r>
              <a:rPr lang="zh-CN" altLang="en-US" dirty="0"/>
              <a:t>需求上升，就业结构升级。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b="1" dirty="0"/>
              <a:t>高技能岗位增加</a:t>
            </a:r>
            <a:r>
              <a:rPr lang="zh-CN" altLang="en-US" dirty="0"/>
              <a:t>，中低技能岗位面临更大替代风险。</a:t>
            </a:r>
          </a:p>
          <a:p>
            <a:pPr algn="just">
              <a:spcBef>
                <a:spcPts val="600"/>
              </a:spcBef>
            </a:pPr>
            <a:r>
              <a:rPr lang="zh-CN" altLang="en-US" b="1" dirty="0"/>
              <a:t>服务业领域：</a:t>
            </a:r>
            <a:endParaRPr lang="zh-CN" altLang="en-US" dirty="0"/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智能客服、自助结账等应用</a:t>
            </a:r>
            <a:r>
              <a:rPr lang="zh-CN" altLang="en-US" b="1" dirty="0"/>
              <a:t>替代低端服务岗位</a:t>
            </a:r>
            <a:r>
              <a:rPr lang="zh-CN" altLang="en-US" dirty="0"/>
              <a:t>。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行业对劳动者的</a:t>
            </a:r>
            <a:r>
              <a:rPr lang="zh-CN" altLang="en-US" b="1" dirty="0"/>
              <a:t>沟通与创造性技能</a:t>
            </a:r>
            <a:r>
              <a:rPr lang="zh-CN" altLang="en-US" dirty="0"/>
              <a:t>要求提升。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餐饮、零售、治安维护等岗位因</a:t>
            </a:r>
            <a:r>
              <a:rPr lang="zh-CN" altLang="en-US" b="1" dirty="0"/>
              <a:t>任务简单、体力性强</a:t>
            </a:r>
            <a:r>
              <a:rPr lang="zh-CN" altLang="en-US" dirty="0"/>
              <a:t>被替代风险高。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6C7520-B342-65DD-1DB1-171FC7246120}"/>
              </a:ext>
            </a:extLst>
          </p:cNvPr>
          <p:cNvSpPr txBox="1"/>
          <p:nvPr/>
        </p:nvSpPr>
        <p:spPr>
          <a:xfrm>
            <a:off x="6380316" y="1761290"/>
            <a:ext cx="5399089" cy="437042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（二）创造效应：集中于新兴行业与现代服务业</a:t>
            </a:r>
          </a:p>
          <a:p>
            <a:pPr algn="just">
              <a:spcBef>
                <a:spcPts val="1200"/>
              </a:spcBef>
            </a:pPr>
            <a:endParaRPr lang="en-US" altLang="zh-CN" b="1" dirty="0"/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新兴产业：</a:t>
            </a:r>
            <a:endParaRPr lang="zh-CN" altLang="en-US" dirty="0"/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促进</a:t>
            </a:r>
            <a:r>
              <a:rPr lang="zh-CN" altLang="en-US" b="1" dirty="0"/>
              <a:t>智能汽车、智能制造、智慧城市</a:t>
            </a:r>
            <a:r>
              <a:rPr lang="zh-CN" altLang="en-US" dirty="0"/>
              <a:t>等新兴领域快速发展。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推动自动驾驶、智能控制等高技术岗位增长。</a:t>
            </a:r>
          </a:p>
          <a:p>
            <a:pPr algn="just">
              <a:spcBef>
                <a:spcPts val="1200"/>
              </a:spcBef>
            </a:pPr>
            <a:endParaRPr lang="en-US" altLang="zh-CN" b="1" dirty="0"/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现代服务业：</a:t>
            </a:r>
            <a:endParaRPr lang="zh-CN" altLang="en-US" dirty="0"/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医疗、教育、金融等领域大量引入</a:t>
            </a:r>
            <a:r>
              <a:rPr lang="en-US" altLang="zh-CN" dirty="0"/>
              <a:t>AI</a:t>
            </a:r>
            <a:r>
              <a:rPr lang="zh-CN" altLang="en-US" dirty="0"/>
              <a:t>应用。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提升行业创新能力与服务效率，</a:t>
            </a:r>
            <a:r>
              <a:rPr lang="zh-CN" altLang="en-US" b="1" dirty="0"/>
              <a:t>带动高技能就业扩张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0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B0DBFA-B3B6-4AE1-A83F-3FA2D107C1FA}"/>
              </a:ext>
            </a:extLst>
          </p:cNvPr>
          <p:cNvSpPr txBox="1"/>
          <p:nvPr/>
        </p:nvSpPr>
        <p:spPr>
          <a:xfrm>
            <a:off x="678592" y="1331415"/>
            <a:ext cx="10834816" cy="372012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影响机制差异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）制造业：结构优化与替代效应并存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主要路径：</a:t>
            </a:r>
            <a:r>
              <a:rPr lang="zh-CN" altLang="en-US" dirty="0"/>
              <a:t> 优化人力资本结构、提升数据要素密集度、改变生产与交付模式。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结果特征：</a:t>
            </a:r>
            <a:endParaRPr lang="en-US" altLang="zh-CN" b="1" dirty="0"/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dirty="0"/>
              <a:t>技术密集型行业（如汽车、电气机械、计算机、电子）→ </a:t>
            </a:r>
            <a:r>
              <a:rPr lang="en-US" altLang="zh-CN" b="1" dirty="0"/>
              <a:t>AI</a:t>
            </a:r>
            <a:r>
              <a:rPr lang="zh-CN" altLang="en-US" b="1" dirty="0"/>
              <a:t>抑制就业规模</a:t>
            </a:r>
            <a:r>
              <a:rPr lang="zh-CN" altLang="en-US" dirty="0"/>
              <a:t>，替代部分技术岗位。</a:t>
            </a:r>
            <a:endParaRPr lang="en-US" altLang="zh-CN" dirty="0"/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dirty="0"/>
              <a:t>制造过程趋向自动化与智能化，高技能需求上升，低技能岗位减少。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）服务业：效率提升与服务优化主导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主要路径：</a:t>
            </a:r>
            <a:r>
              <a:rPr lang="zh-CN" altLang="en-US" dirty="0"/>
              <a:t> 通过效率提高、创新驱动和用户体验优化影响就业。</a:t>
            </a:r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典型表现：</a:t>
            </a:r>
            <a:endParaRPr lang="zh-CN" altLang="en-US" dirty="0"/>
          </a:p>
          <a:p>
            <a:pPr marL="0" lvl="1" indent="-285750"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dirty="0"/>
              <a:t>广告、电商、金融财税等行业中，</a:t>
            </a:r>
            <a:r>
              <a:rPr lang="en-US" altLang="zh-CN" dirty="0"/>
              <a:t>AI</a:t>
            </a:r>
            <a:r>
              <a:rPr lang="zh-CN" altLang="en-US" dirty="0"/>
              <a:t>实现精准投放、智能推荐、风险评估等功能。</a:t>
            </a:r>
          </a:p>
          <a:p>
            <a:pPr marL="0" lvl="1" indent="-285750"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dirty="0"/>
              <a:t>提升服务效率与客户体验，但</a:t>
            </a:r>
            <a:r>
              <a:rPr lang="zh-CN" altLang="en-US" b="1" dirty="0"/>
              <a:t>取代传统人工岗位</a:t>
            </a:r>
            <a:r>
              <a:rPr lang="zh-CN" altLang="en-US" dirty="0"/>
              <a:t>，就业抑制效应显现。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520507-B589-4F3F-A674-F787394CFCF3}"/>
              </a:ext>
            </a:extLst>
          </p:cNvPr>
          <p:cNvSpPr txBox="1"/>
          <p:nvPr/>
        </p:nvSpPr>
        <p:spPr>
          <a:xfrm>
            <a:off x="346865" y="931305"/>
            <a:ext cx="6827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（三）人工智能对制造业和服务业的影响存在异质性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12F941-039D-A369-3F15-562DE61ACB78}"/>
              </a:ext>
            </a:extLst>
          </p:cNvPr>
          <p:cNvSpPr txBox="1"/>
          <p:nvPr/>
        </p:nvSpPr>
        <p:spPr>
          <a:xfrm>
            <a:off x="678592" y="5230625"/>
            <a:ext cx="10834816" cy="10609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 空间异质性差异</a:t>
            </a: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b="1" dirty="0"/>
              <a:t>东部地区：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发展水平高，</a:t>
            </a:r>
            <a:r>
              <a:rPr lang="zh-CN" altLang="en-US" b="1" dirty="0"/>
              <a:t>创造效应更强</a:t>
            </a:r>
            <a:r>
              <a:rPr lang="zh-CN" altLang="en-US" dirty="0"/>
              <a:t>，带动新就业岗位形成。</a:t>
            </a: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b="1" dirty="0"/>
              <a:t>中西部地区：</a:t>
            </a:r>
            <a:r>
              <a:rPr lang="zh-CN" altLang="en-US" dirty="0"/>
              <a:t> 技术渗透较弱，</a:t>
            </a:r>
            <a:r>
              <a:rPr lang="zh-CN" altLang="en-US" b="1" dirty="0"/>
              <a:t>替代效应更明显</a:t>
            </a:r>
            <a:r>
              <a:rPr lang="zh-CN" altLang="en-US" dirty="0"/>
              <a:t>，就业创造有限。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61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4AE81-5ACD-C3CB-B541-A5C269A34767}"/>
              </a:ext>
            </a:extLst>
          </p:cNvPr>
          <p:cNvSpPr txBox="1"/>
          <p:nvPr/>
        </p:nvSpPr>
        <p:spPr>
          <a:xfrm>
            <a:off x="575733" y="203483"/>
            <a:ext cx="11322756" cy="225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课堂导入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“技术性失业”（</a:t>
            </a:r>
            <a:r>
              <a:rPr lang="en-US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technological unemployment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。它的意思是：我们发现节省劳动力的新方法的速度，超过了我们为劳动力找到新用途的速度，因此造成了失业。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000" b="0" i="0" u="none" strike="noStrike" dirty="0">
                <a:solidFill>
                  <a:srgbClr val="3E3E3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凯恩斯</a:t>
            </a:r>
            <a:r>
              <a:rPr lang="en-US" altLang="zh-CN" sz="2000" b="0" i="0" u="none" strike="noStrike" dirty="0">
                <a:solidFill>
                  <a:srgbClr val="3E3E3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1930</a:t>
            </a:r>
            <a:r>
              <a:rPr lang="zh-CN" altLang="en-US" sz="2000" b="0" i="0" u="none" strike="noStrike" dirty="0">
                <a:solidFill>
                  <a:srgbClr val="3E3E3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2000" b="0" i="0" u="none" strike="noStrike" dirty="0">
                <a:solidFill>
                  <a:srgbClr val="3E3E3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 Economic Possibilities for our Grandchildren 》</a:t>
            </a:r>
            <a:endParaRPr lang="en-US" altLang="zh-CN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2BFB4-3158-8992-5890-6B3DC52A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974" y="2719280"/>
            <a:ext cx="5044052" cy="3362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5145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7FCD98-81C0-A066-6045-F8834915E63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BA9157AE-D4D1-1D89-AEF8-E34C0962B62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4FC2E6DF-DFB8-2B7D-33AC-F20A066D628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F18753CE-2907-D07E-28CC-351A3FF23CC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575BB3D7-EAA5-8CB5-01CA-0D009909EF5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261BDC1-8C7F-30FF-BB08-70DC793C75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人工智能对就业的短期与长期影响的主要区别是（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F4CCF3-2740-A6DB-A3EB-83AA6268CF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短期内人工智能促进就业增长，长期则导致失业扩大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B23772-6E91-FB57-CD2C-86B51B076FC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短期内人工智能导致部分工人失业，长期则创造新的就业机会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A10CF5-5F32-049A-1793-FE6277327E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短期内人工智能对就业没有显著影响，长期则减少就业总量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E0B75D-8769-BED8-1E32-0711436DBFE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短期和长期内人工智能对就业的影响完全相同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5EA8571-EBB1-518A-0C29-F6F0AA108FD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D04F890-1A3D-AEC0-9EF8-49D4394B9FD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68EC095-93ED-DFF4-0534-978E7BB63E8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8225561-70FB-9951-DA6A-B6F1780F48AA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959E4EE-D15B-AFB7-DAB1-85309A5DC6E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C2FE8C-A229-3644-E2F3-080435EC63C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0063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F68777A-664B-2237-B591-02503A7FEB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C04F4468-FD56-DE02-1B08-0E57913B23B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C29EEA64-6102-68CE-9847-A3141DC2DCD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B2C44285-71DC-B73A-F08D-00D6AA03B12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0B7B2D20-A59C-1EBC-9F0C-FF0C6004D54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3D53A86-CD5C-1B54-F9F8-00F3BEE119A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人工智能短期内对收入分配不平等加剧的主要原因是（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21FA4F-B76D-C8DF-19A2-A441D924E3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技术扩散速度过快，导致所有岗位工资上涨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A1CAC2-2468-A500-A817-7C8EFD097D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人工智能提升了低技能劳动者的生产率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5BE35-F788-5C28-EEA7-208F97FF852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替代效应显著，导致中等技能劳动力就业和工资下降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9AC777-3A9B-A53B-7530-93DFAA95A65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政府加大了社会保障力度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4329BB-1743-2631-031C-4B5EF51E19E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82DAE9C-5040-21D3-D55D-5FAE28BCB3B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516FCFD-0FC8-632C-6E0D-D13FEE2C5D1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CFDB0AF-A310-5EBF-B0FA-2020453DF797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3BF914D-D2B9-DBC7-9E18-2A3E3406F8B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A32DC-DAF3-BD86-804A-786F400A02F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19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613274"/>
            <a:ext cx="4026746" cy="7985624"/>
          </a:xfrm>
          <a:prstGeom prst="rect">
            <a:avLst/>
          </a:prstGeom>
          <a:blipFill dpi="0" rotWithShape="1">
            <a:blip r:embed="rId3" cstate="email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268487" y="-14209"/>
            <a:ext cx="7939086" cy="6892294"/>
            <a:chOff x="4268487" y="-14209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68487" y="-14209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68487" y="-14209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5400000">
            <a:off x="1638018" y="2416780"/>
            <a:ext cx="7010395" cy="1872051"/>
            <a:chOff x="-58742" y="3255247"/>
            <a:chExt cx="12140519" cy="1790840"/>
          </a:xfrm>
        </p:grpSpPr>
        <p:sp>
          <p:nvSpPr>
            <p:cNvPr id="16" name="任意多边形: 形状 15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-58742" y="3255247"/>
              <a:ext cx="6127974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02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0" y="3383558"/>
            <a:ext cx="2282671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TWO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35650" y="2687039"/>
            <a:ext cx="5701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人工智能改变工作性质的机理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36060" y="2868930"/>
            <a:ext cx="1085850" cy="1085850"/>
            <a:chOff x="11236" y="6127"/>
            <a:chExt cx="1710" cy="1710"/>
          </a:xfrm>
        </p:grpSpPr>
        <p:sp>
          <p:nvSpPr>
            <p:cNvPr id="4" name="椭圆 3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22956" y="806538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一、人工智能的替代效应</a:t>
            </a:r>
            <a:r>
              <a:rPr lang="zh-C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53031E-D060-408F-827F-9D6E26B513C7}"/>
              </a:ext>
            </a:extLst>
          </p:cNvPr>
          <p:cNvSpPr txBox="1"/>
          <p:nvPr/>
        </p:nvSpPr>
        <p:spPr>
          <a:xfrm>
            <a:off x="696911" y="1419918"/>
            <a:ext cx="5399089" cy="520142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（一）人工智能降低资本成本，强化机器替代</a:t>
            </a:r>
          </a:p>
          <a:p>
            <a:pPr algn="just">
              <a:spcBef>
                <a:spcPts val="1200"/>
              </a:spcBef>
            </a:pPr>
            <a:r>
              <a:rPr lang="en-US" altLang="zh-CN" b="1" dirty="0"/>
              <a:t>AI</a:t>
            </a:r>
            <a:r>
              <a:rPr lang="zh-CN" altLang="en-US" b="1" dirty="0"/>
              <a:t>应用成本下降：</a:t>
            </a:r>
            <a:endParaRPr lang="zh-CN" altLang="en-US" dirty="0"/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>
                <a:solidFill>
                  <a:srgbClr val="C00000"/>
                </a:solidFill>
              </a:rPr>
              <a:t>开源模型</a:t>
            </a:r>
            <a:r>
              <a:rPr lang="zh-CN" altLang="en-US" dirty="0"/>
              <a:t>普及 → 企业无需自建系统 → 开发与使用成本降低。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结果：</a:t>
            </a:r>
            <a:endParaRPr lang="zh-CN" altLang="en-US" dirty="0"/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企业更依赖</a:t>
            </a:r>
            <a:r>
              <a:rPr lang="en-US" altLang="zh-CN" dirty="0"/>
              <a:t>AI</a:t>
            </a:r>
            <a:r>
              <a:rPr lang="zh-CN" altLang="en-US" dirty="0"/>
              <a:t>，减少劳动力使用，提高资本在生产中的比重。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行业案例：</a:t>
            </a:r>
            <a:endParaRPr lang="zh-CN" altLang="en-US" dirty="0"/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制造业：</a:t>
            </a:r>
            <a:r>
              <a:rPr lang="zh-CN" altLang="en-US" dirty="0"/>
              <a:t> 计算机视觉检测、算法化生产管理 → 降低人工成本。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零售业：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预测销售、客服机器人 → 减少人工客服。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金融业：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AI</a:t>
            </a:r>
            <a:r>
              <a:rPr lang="zh-CN" altLang="en-US" dirty="0">
                <a:solidFill>
                  <a:srgbClr val="C00000"/>
                </a:solidFill>
              </a:rPr>
              <a:t>识别欺诈</a:t>
            </a:r>
            <a:r>
              <a:rPr lang="zh-CN" altLang="en-US" dirty="0"/>
              <a:t>、优化云资源 → 降低运营与风险成本。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1F865C-1F01-406D-43D2-39E7175DF7E5}"/>
              </a:ext>
            </a:extLst>
          </p:cNvPr>
          <p:cNvSpPr txBox="1"/>
          <p:nvPr/>
        </p:nvSpPr>
        <p:spPr>
          <a:xfrm>
            <a:off x="6462711" y="1419918"/>
            <a:ext cx="5399089" cy="23698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（二）人工智能替代重复性劳动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特征岗位： </a:t>
            </a:r>
            <a:r>
              <a:rPr lang="zh-CN" altLang="en-US" dirty="0"/>
              <a:t>任务单一、流程固定、重复性强。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典型领域： </a:t>
            </a:r>
            <a:r>
              <a:rPr lang="zh-CN" altLang="en-US" dirty="0"/>
              <a:t>流水线操作、包装分拣、数据录入等。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替代优势：</a:t>
            </a:r>
            <a:r>
              <a:rPr lang="zh-CN" altLang="en-US" dirty="0"/>
              <a:t>高效率、高精度、低成本、全天候运行。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结果：</a:t>
            </a:r>
            <a:r>
              <a:rPr lang="zh-CN" altLang="en-US" dirty="0"/>
              <a:t>企业积极采用</a:t>
            </a:r>
            <a:r>
              <a:rPr lang="en-US" altLang="zh-CN" dirty="0"/>
              <a:t>AI</a:t>
            </a:r>
            <a:r>
              <a:rPr lang="zh-CN" altLang="en-US" dirty="0"/>
              <a:t>替代简单劳动，提升生产效率。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0025A-8CD5-7320-67F5-ACE5496DFBF1}"/>
              </a:ext>
            </a:extLst>
          </p:cNvPr>
          <p:cNvSpPr txBox="1"/>
          <p:nvPr/>
        </p:nvSpPr>
        <p:spPr>
          <a:xfrm>
            <a:off x="6462711" y="4061140"/>
            <a:ext cx="5399089" cy="221599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（三）替代效应集中于中等技能岗位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就业极化趋势：</a:t>
            </a:r>
            <a:r>
              <a:rPr lang="zh-CN" altLang="en-US" dirty="0"/>
              <a:t>高技能与低技能岗位占比上升，中等技能岗位显著下降。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机制：</a:t>
            </a:r>
            <a:r>
              <a:rPr lang="en-US" altLang="zh-CN" dirty="0"/>
              <a:t>AI</a:t>
            </a:r>
            <a:r>
              <a:rPr lang="zh-CN" altLang="en-US" dirty="0"/>
              <a:t>替代可自动化的程序化任务，同时</a:t>
            </a:r>
            <a:r>
              <a:rPr lang="zh-CN" altLang="en-US" b="1" dirty="0"/>
              <a:t>增加对高技能与</a:t>
            </a:r>
            <a:r>
              <a:rPr lang="en-US" altLang="zh-CN" b="1" dirty="0"/>
              <a:t>AI</a:t>
            </a:r>
            <a:r>
              <a:rPr lang="zh-CN" altLang="en-US" b="1" dirty="0"/>
              <a:t>互补岗位的需求</a:t>
            </a:r>
            <a:r>
              <a:rPr lang="zh-CN" altLang="en-US" dirty="0"/>
              <a:t>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长期影响：</a:t>
            </a:r>
            <a:r>
              <a:rPr lang="zh-CN" altLang="en-US" dirty="0"/>
              <a:t> 劳动力结构重组，收入分化扩大。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10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22956" y="806538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一、人工智能的替代效应</a:t>
            </a:r>
            <a:r>
              <a:rPr lang="zh-C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F328-0A3E-C45C-B699-558E760B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11" y="1006593"/>
            <a:ext cx="3618789" cy="47358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5729BB-7C98-9B48-012B-9406DD50C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9" y="1218530"/>
            <a:ext cx="6197372" cy="26016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A2CD52-BEFE-C268-AFD5-D545699E8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57" y="3957698"/>
            <a:ext cx="5540237" cy="2835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5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22956" y="806538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一、人工智能的替代效应</a:t>
            </a:r>
            <a:r>
              <a:rPr lang="zh-C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C75EC9-90C7-637F-900F-C106C997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9" y="1657118"/>
            <a:ext cx="5131439" cy="4291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946329-13D6-D5CD-CCD3-9B397FDB4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89" y="2118057"/>
            <a:ext cx="6492228" cy="306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75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A0C41D-468B-EC21-7C9A-80DDCC2B7C8B}"/>
              </a:ext>
            </a:extLst>
          </p:cNvPr>
          <p:cNvSpPr txBox="1"/>
          <p:nvPr/>
        </p:nvSpPr>
        <p:spPr>
          <a:xfrm>
            <a:off x="422956" y="806538"/>
            <a:ext cx="555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、人工智能的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恢复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效应</a:t>
            </a:r>
            <a:r>
              <a:rPr lang="zh-CN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4EE25A-294E-B82C-83FD-D09ED724CD03}"/>
              </a:ext>
            </a:extLst>
          </p:cNvPr>
          <p:cNvSpPr txBox="1"/>
          <p:nvPr/>
        </p:nvSpPr>
        <p:spPr>
          <a:xfrm>
            <a:off x="500688" y="1328645"/>
            <a:ext cx="5399089" cy="24929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（一）技术进步创造新岗位</a:t>
            </a:r>
          </a:p>
          <a:p>
            <a:pPr algn="just">
              <a:spcBef>
                <a:spcPts val="1200"/>
              </a:spcBef>
            </a:pPr>
            <a:r>
              <a:rPr lang="en-US" altLang="zh-CN" b="1" dirty="0"/>
              <a:t>AI</a:t>
            </a:r>
            <a:r>
              <a:rPr lang="zh-CN" altLang="en-US" b="1" dirty="0"/>
              <a:t>推动企业数字化转型</a:t>
            </a:r>
            <a:r>
              <a:rPr lang="zh-CN" altLang="en-US" dirty="0"/>
              <a:t> → 产生新职业：电子商务专家、数字营销师、数字战略与转型专家。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产业链带动效应：</a:t>
            </a:r>
            <a:r>
              <a:rPr lang="zh-CN" altLang="en-US" dirty="0"/>
              <a:t>新能源汽车 → 带动电池制造、充电设施建设等就业。</a:t>
            </a: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传统产业升级：</a:t>
            </a:r>
            <a:r>
              <a:rPr lang="zh-CN" altLang="en-US" dirty="0"/>
              <a:t>智能制造催生新岗位，如智能制造工程师、工业机器人操作员等。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6D2AE5-4250-E76E-C13C-5EFCEF3FB84F}"/>
              </a:ext>
            </a:extLst>
          </p:cNvPr>
          <p:cNvSpPr txBox="1"/>
          <p:nvPr/>
        </p:nvSpPr>
        <p:spPr>
          <a:xfrm>
            <a:off x="6214492" y="851591"/>
            <a:ext cx="5644243" cy="297004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（二）</a:t>
            </a:r>
            <a:r>
              <a:rPr lang="en-US" altLang="zh-CN" b="1" dirty="0"/>
              <a:t>AI</a:t>
            </a:r>
            <a:r>
              <a:rPr lang="zh-CN" altLang="en-US" b="1" dirty="0"/>
              <a:t>创造劳动力具有比较优势的岗位</a:t>
            </a:r>
          </a:p>
          <a:p>
            <a:pPr algn="just">
              <a:spcBef>
                <a:spcPts val="600"/>
              </a:spcBef>
            </a:pPr>
            <a:r>
              <a:rPr lang="zh-CN" altLang="en-US" b="1" dirty="0"/>
              <a:t>比较优势定义：</a:t>
            </a:r>
            <a:r>
              <a:rPr lang="zh-CN" altLang="en-US" dirty="0"/>
              <a:t>劳动者在效率、创新、技能方面具相对优势。</a:t>
            </a:r>
          </a:p>
          <a:p>
            <a:pPr algn="just">
              <a:spcBef>
                <a:spcPts val="600"/>
              </a:spcBef>
            </a:pPr>
            <a:r>
              <a:rPr lang="en-US" altLang="zh-CN" b="1" dirty="0"/>
              <a:t>AI</a:t>
            </a:r>
            <a:r>
              <a:rPr lang="zh-CN" altLang="en-US" b="1" dirty="0"/>
              <a:t>创造高门槛岗位：</a:t>
            </a:r>
            <a:endParaRPr lang="zh-CN" altLang="en-US" dirty="0"/>
          </a:p>
          <a:p>
            <a:pPr marL="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技术研发与创新岗位（</a:t>
            </a:r>
            <a:r>
              <a:rPr lang="en-US" altLang="zh-CN" dirty="0"/>
              <a:t>AI</a:t>
            </a:r>
            <a:r>
              <a:rPr lang="zh-CN" altLang="en-US" dirty="0"/>
              <a:t>工程师、数据科学家、机器学习专家）。</a:t>
            </a:r>
          </a:p>
          <a:p>
            <a:pPr marL="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复杂决策与管理岗位（战略规划师、高级管理者）。</a:t>
            </a:r>
          </a:p>
          <a:p>
            <a:pPr algn="just">
              <a:spcBef>
                <a:spcPts val="600"/>
              </a:spcBef>
            </a:pPr>
            <a:r>
              <a:rPr lang="zh-CN" altLang="en-US" b="1" dirty="0"/>
              <a:t>人力资本升级：</a:t>
            </a:r>
            <a:r>
              <a:rPr lang="zh-CN" altLang="en-US" dirty="0"/>
              <a:t>劳动力需通过学习与技能提升适应新岗位结构。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4AFD38-A1AA-4E18-2FC2-2F128827ADFC}"/>
              </a:ext>
            </a:extLst>
          </p:cNvPr>
          <p:cNvSpPr txBox="1"/>
          <p:nvPr/>
        </p:nvSpPr>
        <p:spPr>
          <a:xfrm>
            <a:off x="500687" y="4122645"/>
            <a:ext cx="11358048" cy="1661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（三）恢复效应赋能高、低技能职业</a:t>
            </a:r>
          </a:p>
          <a:p>
            <a:pPr algn="just">
              <a:spcBef>
                <a:spcPts val="1800"/>
              </a:spcBef>
            </a:pPr>
            <a:r>
              <a:rPr lang="zh-CN" altLang="en-US" b="1" dirty="0"/>
              <a:t>高技能层面：</a:t>
            </a:r>
            <a:r>
              <a:rPr lang="en-US" altLang="zh-CN" dirty="0"/>
              <a:t>AI</a:t>
            </a:r>
            <a:r>
              <a:rPr lang="zh-CN" altLang="en-US" dirty="0"/>
              <a:t>凸显研发、创新、管理岗位价值 → 收入与晋升机会提升。</a:t>
            </a:r>
          </a:p>
          <a:p>
            <a:pPr algn="just">
              <a:spcBef>
                <a:spcPts val="1800"/>
              </a:spcBef>
            </a:pPr>
            <a:r>
              <a:rPr lang="zh-CN" altLang="en-US" b="1" dirty="0"/>
              <a:t>低技能层面：</a:t>
            </a:r>
            <a:r>
              <a:rPr lang="zh-CN" altLang="en-US" dirty="0"/>
              <a:t>技能培训与数字化岗位转型（电商运营、数字营销等）。高技能群体收入提升 → </a:t>
            </a:r>
            <a:r>
              <a:rPr lang="zh-CN" altLang="en-US" b="1" dirty="0"/>
              <a:t>带动生活性服务需求</a:t>
            </a:r>
            <a:r>
              <a:rPr lang="zh-CN" altLang="en-US" dirty="0"/>
              <a:t>，创造辅助岗位。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539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10256" y="895059"/>
            <a:ext cx="5554554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三、自动化对就业、收入的影响</a:t>
            </a:r>
            <a:endParaRPr lang="en-US" altLang="zh-CN" sz="20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（一）</a:t>
            </a:r>
            <a:r>
              <a:rPr lang="zh-CN" altLang="en-US" sz="2000" b="1" dirty="0"/>
              <a:t>工业机器人的生产率效应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63FE5AFE-414B-7D18-BC43-E306DAD562B4}"/>
              </a:ext>
            </a:extLst>
          </p:cNvPr>
          <p:cNvSpPr/>
          <p:nvPr/>
        </p:nvSpPr>
        <p:spPr>
          <a:xfrm>
            <a:off x="3754244" y="1953268"/>
            <a:ext cx="4683512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/>
              <a:t>工业机器人的生产率效应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3B72C7-90D0-15C5-50AE-48C4F05E9A0C}"/>
              </a:ext>
            </a:extLst>
          </p:cNvPr>
          <p:cNvSpPr/>
          <p:nvPr/>
        </p:nvSpPr>
        <p:spPr>
          <a:xfrm>
            <a:off x="212588" y="2966880"/>
            <a:ext cx="2875886" cy="30888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提高生产率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机器人替代人工完成</a:t>
            </a:r>
            <a:r>
              <a:rPr lang="zh-CN" altLang="en-US" b="1" dirty="0"/>
              <a:t>重复性、高强度任务</a:t>
            </a:r>
            <a:r>
              <a:rPr lang="zh-CN" altLang="en-US" dirty="0"/>
              <a:t>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具备</a:t>
            </a:r>
            <a:r>
              <a:rPr lang="zh-CN" altLang="en-US" b="1" dirty="0"/>
              <a:t>高精度与高稳定性</a:t>
            </a:r>
            <a:r>
              <a:rPr lang="zh-CN" altLang="en-US" dirty="0"/>
              <a:t>，减少生产误差与不良品。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例：汽车制造中机器人执行焊接、装配，大幅提高效率。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3D56722-D4F8-2756-872F-DC053EA7AF34}"/>
              </a:ext>
            </a:extLst>
          </p:cNvPr>
          <p:cNvSpPr/>
          <p:nvPr/>
        </p:nvSpPr>
        <p:spPr>
          <a:xfrm rot="5400000">
            <a:off x="5837374" y="-1787546"/>
            <a:ext cx="415651" cy="90932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A16FE-1D39-B3BE-5E0B-F86AE84636D5}"/>
              </a:ext>
            </a:extLst>
          </p:cNvPr>
          <p:cNvSpPr/>
          <p:nvPr/>
        </p:nvSpPr>
        <p:spPr>
          <a:xfrm>
            <a:off x="3182014" y="2966880"/>
            <a:ext cx="2875886" cy="30888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提升生产速度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工业机器人可</a:t>
            </a:r>
            <a:r>
              <a:rPr lang="zh-CN" altLang="en-US" b="1" dirty="0">
                <a:solidFill>
                  <a:srgbClr val="C00000"/>
                </a:solidFill>
              </a:rPr>
              <a:t>连续高效作业</a:t>
            </a:r>
            <a:r>
              <a:rPr lang="zh-CN" altLang="en-US" dirty="0"/>
              <a:t>，显著缩短生产周期。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例：在电子制造业中，可快速组装与测试组件，</a:t>
            </a:r>
            <a:r>
              <a:rPr lang="zh-CN" altLang="en-US" b="1" dirty="0"/>
              <a:t>显著提高产出率</a:t>
            </a:r>
            <a:r>
              <a:rPr lang="zh-CN" altLang="en-US" dirty="0"/>
              <a:t>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E5D8E-14EF-1E4F-E4F5-FCC2CA23416A}"/>
              </a:ext>
            </a:extLst>
          </p:cNvPr>
          <p:cNvSpPr/>
          <p:nvPr/>
        </p:nvSpPr>
        <p:spPr>
          <a:xfrm>
            <a:off x="6151442" y="2981985"/>
            <a:ext cx="2875886" cy="30888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提升</a:t>
            </a:r>
            <a:r>
              <a:rPr lang="zh-CN" altLang="en-US" b="1" dirty="0">
                <a:solidFill>
                  <a:srgbClr val="C00000"/>
                </a:solidFill>
              </a:rPr>
              <a:t>全要素生产率</a:t>
            </a:r>
            <a:r>
              <a:rPr lang="zh-CN" altLang="en-US" b="1" dirty="0"/>
              <a:t>（</a:t>
            </a:r>
            <a:r>
              <a:rPr lang="en-US" altLang="zh-CN" b="1" dirty="0"/>
              <a:t>TFP</a:t>
            </a:r>
            <a:r>
              <a:rPr lang="zh-CN" altLang="en-US" b="1" dirty="0"/>
              <a:t>）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机器人应用代表</a:t>
            </a:r>
            <a:r>
              <a:rPr lang="zh-CN" altLang="en-US" b="1" dirty="0"/>
              <a:t>技术进步</a:t>
            </a:r>
            <a:r>
              <a:rPr lang="zh-CN" altLang="en-US" dirty="0"/>
              <a:t>与生产智能化提升。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通过自动化与数字化升级，促进</a:t>
            </a:r>
            <a:r>
              <a:rPr lang="zh-CN" altLang="en-US" b="1" dirty="0"/>
              <a:t>资本、劳动、技术的协同效率提升</a:t>
            </a:r>
            <a:r>
              <a:rPr lang="zh-CN" altLang="en-US" dirty="0"/>
              <a:t>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E041B1-9DE0-E462-B76F-270AAF015927}"/>
              </a:ext>
            </a:extLst>
          </p:cNvPr>
          <p:cNvSpPr/>
          <p:nvPr/>
        </p:nvSpPr>
        <p:spPr>
          <a:xfrm>
            <a:off x="9120868" y="2966880"/>
            <a:ext cx="2875886" cy="308886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zh-CN" b="1" dirty="0"/>
              <a:t>4.</a:t>
            </a:r>
            <a:r>
              <a:rPr lang="zh-CN" altLang="en-US" b="1" dirty="0"/>
              <a:t> 优化资源配置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提高原材料与设备利用效率，</a:t>
            </a:r>
            <a:r>
              <a:rPr lang="zh-CN" altLang="en-US" b="1" dirty="0"/>
              <a:t>减少浪费、降低能耗</a:t>
            </a:r>
            <a:r>
              <a:rPr lang="zh-CN" altLang="en-US" dirty="0"/>
              <a:t>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改善生产流程与要素匹配，助力制造业</a:t>
            </a:r>
            <a:r>
              <a:rPr lang="zh-CN" altLang="en-US" b="1" dirty="0"/>
              <a:t>转型升级</a:t>
            </a:r>
            <a:r>
              <a:rPr lang="zh-CN" altLang="en-US" dirty="0"/>
              <a:t>。</a:t>
            </a: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D51BEB82-5876-C440-E443-561F5B8E6C04}"/>
              </a:ext>
            </a:extLst>
          </p:cNvPr>
          <p:cNvSpPr/>
          <p:nvPr/>
        </p:nvSpPr>
        <p:spPr>
          <a:xfrm>
            <a:off x="7905868" y="450574"/>
            <a:ext cx="3862062" cy="1502694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/>
              <a:t>自动化会对工资水平产生什么影响呢？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9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10256" y="895059"/>
            <a:ext cx="5554554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三、自动化对就业、收入的影响</a:t>
            </a:r>
            <a:endParaRPr lang="en-US" altLang="zh-CN" sz="20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（一）</a:t>
            </a:r>
            <a:r>
              <a:rPr lang="zh-CN" altLang="en-US" sz="2000" b="1" dirty="0">
                <a:hlinkClick r:id="rId4"/>
              </a:rPr>
              <a:t>工业机器人的生产率效应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AF1B30-580A-6DEE-FE98-1A0B47B7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6" y="2042234"/>
            <a:ext cx="4678234" cy="46782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2B6E1B-BAB9-4E01-6C60-A0E710B45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329" y="2850196"/>
            <a:ext cx="4373466" cy="2463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20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76957" y="1077644"/>
            <a:ext cx="764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持续的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自动化会挤占劳动力在国民收入中的份额</a:t>
            </a:r>
            <a:r>
              <a:rPr lang="zh-CN" altLang="zh-CN" sz="2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5E6B38B7-79D7-E840-1952-8BAE754B77AA}"/>
              </a:ext>
            </a:extLst>
          </p:cNvPr>
          <p:cNvSpPr/>
          <p:nvPr/>
        </p:nvSpPr>
        <p:spPr>
          <a:xfrm>
            <a:off x="3396629" y="1696351"/>
            <a:ext cx="5456971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zh-CN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持续的自动化会挤占劳动力在国民收入中的份额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7574D3-528A-9993-D2FE-24FA709C8CBF}"/>
              </a:ext>
            </a:extLst>
          </p:cNvPr>
          <p:cNvSpPr/>
          <p:nvPr/>
        </p:nvSpPr>
        <p:spPr>
          <a:xfrm>
            <a:off x="593587" y="2762239"/>
            <a:ext cx="3412273" cy="2584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劳动收入份额下降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自动化替代人力岗位，</a:t>
            </a:r>
            <a:r>
              <a:rPr lang="zh-CN" altLang="en-US" b="1" dirty="0"/>
              <a:t>削弱工资谈判能力</a:t>
            </a:r>
            <a:r>
              <a:rPr lang="zh-CN" altLang="en-US" dirty="0"/>
              <a:t>，抑制工资增长。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工资增长放缓 → 劳动者在国民收入中</a:t>
            </a:r>
            <a:r>
              <a:rPr lang="zh-CN" altLang="en-US" b="1" dirty="0"/>
              <a:t>占比下降</a:t>
            </a:r>
            <a:r>
              <a:rPr lang="zh-CN" altLang="en-US" dirty="0"/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96A378-A022-20E8-B2F8-3DFDE91B56A7}"/>
              </a:ext>
            </a:extLst>
          </p:cNvPr>
          <p:cNvSpPr/>
          <p:nvPr/>
        </p:nvSpPr>
        <p:spPr>
          <a:xfrm>
            <a:off x="4471019" y="2762238"/>
            <a:ext cx="3412273" cy="2584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资本回报率上升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自动化提升生产效率与企业利润。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利润再投入资本设备</a:t>
            </a:r>
            <a:r>
              <a:rPr lang="zh-CN" altLang="en-US" dirty="0"/>
              <a:t>，而非工资分配。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结果：资本收益增加，劳动收益相对减少。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C46273-A369-FB1B-038F-139245969D30}"/>
              </a:ext>
            </a:extLst>
          </p:cNvPr>
          <p:cNvSpPr/>
          <p:nvPr/>
        </p:nvSpPr>
        <p:spPr>
          <a:xfrm>
            <a:off x="8348451" y="2762238"/>
            <a:ext cx="3412273" cy="2584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低技能劳动力受冲击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自动化主要替代</a:t>
            </a:r>
            <a:r>
              <a:rPr lang="zh-CN" altLang="en-US" b="1" dirty="0"/>
              <a:t>低技能与中等技能岗位</a:t>
            </a:r>
            <a:r>
              <a:rPr lang="zh-CN" altLang="en-US" dirty="0"/>
              <a:t>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低技能劳动力工资下降，</a:t>
            </a:r>
            <a:r>
              <a:rPr lang="zh-CN" altLang="en-US" b="1" dirty="0"/>
              <a:t>劳动收入份额进一步被压缩</a:t>
            </a:r>
            <a:r>
              <a:rPr lang="zh-CN" altLang="en-US" dirty="0"/>
              <a:t>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E373E2B7-32D9-B422-1D71-478CDC443F40}"/>
              </a:ext>
            </a:extLst>
          </p:cNvPr>
          <p:cNvSpPr/>
          <p:nvPr/>
        </p:nvSpPr>
        <p:spPr>
          <a:xfrm rot="5400000">
            <a:off x="5982948" y="-1405561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21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A285B2-2479-3C75-F7B0-57C87356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50" y="979402"/>
            <a:ext cx="4010376" cy="22495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61BB12-0257-A6CA-2754-E494F3254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510" y="1283036"/>
            <a:ext cx="3485176" cy="232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861F48-F40B-8AD8-63B6-DC49DB99C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45" y="3322393"/>
            <a:ext cx="4377972" cy="3420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BA881-F0E4-2D42-1A52-30F293D77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040" y="4158340"/>
            <a:ext cx="6352117" cy="23391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B6CD1A-FB38-1311-2F92-7F8E5FE2F03B}"/>
              </a:ext>
            </a:extLst>
          </p:cNvPr>
          <p:cNvSpPr txBox="1"/>
          <p:nvPr/>
        </p:nvSpPr>
        <p:spPr>
          <a:xfrm>
            <a:off x="485613" y="360501"/>
            <a:ext cx="1122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日，美国编剧工会，就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剧本、最低薪酬等问题，以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97.85%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的赞成率通过罢工决定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51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76957" y="1077644"/>
            <a:ext cx="764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持续的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自动化会挤占劳动力在国民收入中的份额</a:t>
            </a:r>
            <a:r>
              <a:rPr lang="zh-CN" altLang="zh-CN" sz="2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2C2847-3A58-A0DC-B404-81CCEED24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10" y="1700488"/>
            <a:ext cx="10444979" cy="4890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1176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7208956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第二节 人工智能改变工作性质的机理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D4A85-2751-4AB8-88D7-D7C3D2BB41C3}"/>
              </a:ext>
            </a:extLst>
          </p:cNvPr>
          <p:cNvSpPr txBox="1"/>
          <p:nvPr/>
        </p:nvSpPr>
        <p:spPr>
          <a:xfrm>
            <a:off x="476957" y="1077644"/>
            <a:ext cx="764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持续的</a:t>
            </a:r>
            <a:r>
              <a:rPr lang="zh-CN" altLang="zh-CN" sz="2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自动化会挤占劳动力在国民收入中的份额</a:t>
            </a:r>
            <a:r>
              <a:rPr lang="zh-CN" altLang="zh-CN" sz="2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490825-3AAC-5DE1-C765-64E1BF5D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447" y="1595154"/>
            <a:ext cx="8520786" cy="4993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027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D62FF02-A41B-DCF6-44A0-1AACC57A98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人工智能替代效应的主要集中领域是（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0C0E5F-2A35-BF63-8CA9-DC7D9BEE8EC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高技能岗位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073605-CB8E-C406-E233-CBC2A1E464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中等技能岗位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EA568B-9AF0-8BE8-0BEE-DFFB99B4F7D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创新型研发岗位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F7B879-45B0-794B-4AC1-44E8A974DF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管理岗位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7CDB453-471F-E14C-5119-029063161CC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26938AC-FB73-0267-1430-D35AE171446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3D329D7-D920-ED75-1D27-4A0150072FF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F28A591-AC83-E029-0347-C984F721933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02916A1-FEE6-F536-60A0-AD788B99AFE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DDA95C-8F0A-8B0B-F86F-02DA3E2EF74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5830C00A-7577-B4B7-6385-6E63809B378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6AC50AB-5D3A-8202-0123-79428507369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AB2925F8-B1A9-2A3F-84E3-A7C4BA2DB45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E0939C5D-1E7F-260C-435F-C2209A67BDC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E749E22-5636-5F40-3A24-DD0A9DB8B35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9205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2C7A6FF-B6C0-0172-3E1D-FFCA51B6DD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99648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自动化只会减少劳动力需求，不会对劳动力需求产生正向影响。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C2536-BDEC-0EF6-AFFF-FBD517A7FD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6A53A3-E136-D804-988C-E91F5200097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BBC536-B334-0CA2-71DA-EB64C37FDDB1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4146BD-32A2-239D-CFB9-29FADB9762A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86A8A00-5D5A-93FF-7988-FF945E6B4A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00C5115-EC7B-BE58-C1C7-9E871718B9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139C1941-6186-D778-1B49-E318E17AA6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A03E9960-DE53-3D51-B915-7B3C43ADE7E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1DF9BD2A-7BA8-EB27-F0AA-559DBA68C143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3C9D62F5-E0BE-3BF6-5B5C-5F14DC4F75E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BE11CE9-A585-873D-C164-F8CC7DC569E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244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613274"/>
            <a:ext cx="4026746" cy="7985624"/>
          </a:xfrm>
          <a:prstGeom prst="rect">
            <a:avLst/>
          </a:prstGeom>
          <a:blipFill dpi="0" rotWithShape="1">
            <a:blip r:embed="rId3" cstate="email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252095" y="-34294"/>
            <a:ext cx="7939086" cy="6892294"/>
            <a:chOff x="4252095" y="-34294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095" y="-34294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095" y="-34294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6" name="任意多边形: 形状 15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03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0" y="3383558"/>
            <a:ext cx="2282671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THREE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0550" y="2780955"/>
            <a:ext cx="5690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人工智能与劳动力市场和就业政策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36060" y="2868930"/>
            <a:ext cx="1085850" cy="1085850"/>
            <a:chOff x="11236" y="6127"/>
            <a:chExt cx="1710" cy="1710"/>
          </a:xfrm>
        </p:grpSpPr>
        <p:sp>
          <p:nvSpPr>
            <p:cNvPr id="4" name="椭圆 3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917709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Arial" panose="020B0604020202020204" pitchFamily="34" charset="0"/>
              </a:rPr>
              <a:t>一、</a:t>
            </a:r>
            <a:r>
              <a:rPr lang="en-US" altLang="zh-CN" sz="2000" b="1" dirty="0">
                <a:latin typeface="Arial" panose="020B0604020202020204" pitchFamily="34" charset="0"/>
              </a:rPr>
              <a:t>AI</a:t>
            </a:r>
            <a:r>
              <a:rPr lang="zh-CN" altLang="en-US" sz="2000" b="1" dirty="0">
                <a:latin typeface="Arial" panose="020B0604020202020204" pitchFamily="34" charset="0"/>
              </a:rPr>
              <a:t>对劳动力市场的影响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6870029-A632-A2FD-8C5F-DBE59494BAF5}"/>
              </a:ext>
            </a:extLst>
          </p:cNvPr>
          <p:cNvSpPr/>
          <p:nvPr/>
        </p:nvSpPr>
        <p:spPr>
          <a:xfrm>
            <a:off x="3358529" y="1531251"/>
            <a:ext cx="5456971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/>
              <a:t>人工智能对劳动力市场的影响</a:t>
            </a:r>
            <a:endParaRPr kumimoji="1" lang="zh-CN" altLang="en-US" sz="2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9D688A-9CFA-0149-F529-C04D35076D0A}"/>
              </a:ext>
            </a:extLst>
          </p:cNvPr>
          <p:cNvSpPr/>
          <p:nvPr/>
        </p:nvSpPr>
        <p:spPr>
          <a:xfrm>
            <a:off x="555487" y="2597139"/>
            <a:ext cx="3412273" cy="3473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（一）高水平技术与管理人才需求上升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智能制造带动“</a:t>
            </a:r>
            <a:r>
              <a:rPr lang="zh-CN" altLang="en-US" b="1" dirty="0"/>
              <a:t>紫领人才</a:t>
            </a:r>
            <a:r>
              <a:rPr lang="zh-CN" altLang="en-US" dirty="0"/>
              <a:t>”需求增长（如班组长、技术员、质检员）。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企业数字化、智能化转型增加</a:t>
            </a:r>
            <a:r>
              <a:rPr lang="zh-CN" altLang="en-US" b="1" dirty="0"/>
              <a:t>研发与创新型人才</a:t>
            </a:r>
            <a:r>
              <a:rPr lang="zh-CN" altLang="en-US" dirty="0"/>
              <a:t>需求。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管理人才需具备</a:t>
            </a:r>
            <a:r>
              <a:rPr lang="zh-CN" altLang="en-US" b="1" dirty="0"/>
              <a:t>战略思维与智能化管理能力</a:t>
            </a:r>
            <a:r>
              <a:rPr lang="zh-CN" altLang="en-US" dirty="0"/>
              <a:t>，引领组织变革。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BB4B2E-7F0E-5655-8835-45C97A0F82B8}"/>
              </a:ext>
            </a:extLst>
          </p:cNvPr>
          <p:cNvSpPr/>
          <p:nvPr/>
        </p:nvSpPr>
        <p:spPr>
          <a:xfrm>
            <a:off x="4432919" y="2597138"/>
            <a:ext cx="3412273" cy="3473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（二）技术</a:t>
            </a:r>
            <a:r>
              <a:rPr lang="en-US" altLang="zh-CN" b="1" dirty="0"/>
              <a:t>—</a:t>
            </a:r>
            <a:r>
              <a:rPr lang="zh-CN" altLang="en-US" b="1" dirty="0"/>
              <a:t>技能不匹配导致供给失衡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技术进步</a:t>
            </a:r>
            <a:r>
              <a:rPr lang="zh-CN" altLang="en-US" b="1" dirty="0"/>
              <a:t>行业差异大</a:t>
            </a:r>
            <a:r>
              <a:rPr lang="zh-CN" altLang="en-US" dirty="0"/>
              <a:t>，高技能岗位需求增加，传统岗位萎缩。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人工智能替代常规任务，相关技能</a:t>
            </a:r>
            <a:r>
              <a:rPr lang="zh-CN" altLang="en-US" b="1" dirty="0"/>
              <a:t>需求下降</a:t>
            </a:r>
            <a:r>
              <a:rPr lang="zh-CN" altLang="en-US" dirty="0"/>
              <a:t>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教育培训滞后</a:t>
            </a:r>
            <a:r>
              <a:rPr lang="zh-CN" altLang="en-US" dirty="0"/>
              <a:t>，人才培养与市场需求脱节。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A731D1-9CB7-C5F5-4C7C-0F6A2B66B6AC}"/>
              </a:ext>
            </a:extLst>
          </p:cNvPr>
          <p:cNvSpPr/>
          <p:nvPr/>
        </p:nvSpPr>
        <p:spPr>
          <a:xfrm>
            <a:off x="8310351" y="2597138"/>
            <a:ext cx="3412273" cy="347346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（三）劳动力流动性与灵活性增强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产业结构调整促进</a:t>
            </a:r>
            <a:r>
              <a:rPr lang="zh-CN" altLang="en-US" b="1" dirty="0"/>
              <a:t>跨行业、跨地域流动</a:t>
            </a:r>
            <a:r>
              <a:rPr lang="zh-CN" altLang="en-US" dirty="0"/>
              <a:t>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</a:rPr>
              <a:t>远程办公</a:t>
            </a:r>
            <a:r>
              <a:rPr lang="zh-CN" altLang="en-US" b="1" dirty="0"/>
              <a:t>、自由职业、共享经济</a:t>
            </a:r>
            <a:r>
              <a:rPr lang="zh-CN" altLang="en-US" dirty="0"/>
              <a:t>等新就业形态兴起。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劳动力就业形式多元，</a:t>
            </a:r>
            <a:r>
              <a:rPr lang="zh-CN" altLang="en-US" b="1" dirty="0"/>
              <a:t>市场适应性增强</a:t>
            </a:r>
            <a:r>
              <a:rPr lang="zh-CN" altLang="en-US" dirty="0"/>
              <a:t>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380AC871-FE6B-CD08-9388-F83E8B5DE608}"/>
              </a:ext>
            </a:extLst>
          </p:cNvPr>
          <p:cNvSpPr/>
          <p:nvPr/>
        </p:nvSpPr>
        <p:spPr>
          <a:xfrm rot="5400000">
            <a:off x="5944848" y="-1570661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779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917709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Arial" panose="020B0604020202020204" pitchFamily="34" charset="0"/>
              </a:rPr>
              <a:t>一、</a:t>
            </a:r>
            <a:r>
              <a:rPr lang="en-US" altLang="zh-CN" sz="2000" b="1" dirty="0">
                <a:latin typeface="Arial" panose="020B0604020202020204" pitchFamily="34" charset="0"/>
              </a:rPr>
              <a:t>AI</a:t>
            </a:r>
            <a:r>
              <a:rPr lang="zh-CN" altLang="en-US" sz="2000" b="1" dirty="0">
                <a:latin typeface="Arial" panose="020B0604020202020204" pitchFamily="34" charset="0"/>
              </a:rPr>
              <a:t>对劳动力市场的影响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3DA3C8-79F6-4463-87F6-F1B8B5E81577}"/>
              </a:ext>
            </a:extLst>
          </p:cNvPr>
          <p:cNvSpPr txBox="1"/>
          <p:nvPr/>
        </p:nvSpPr>
        <p:spPr>
          <a:xfrm>
            <a:off x="729418" y="1472374"/>
            <a:ext cx="1073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“紫领”人才：</a:t>
            </a:r>
            <a:r>
              <a:rPr lang="zh-CN" altLang="en-US" dirty="0"/>
              <a:t>能够在生产一线与物联网、大数据、云计算、人工智能等新技术深度交互，既掌握理论技术、擅长生产实践操作，又兼具管理和创新能力的复合型人才。</a:t>
            </a: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7FED1F21-87F0-41BE-93EF-8614A0E9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67" y="2604873"/>
            <a:ext cx="4247383" cy="29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99AA73-3397-475D-B8F9-03943D3079FA}"/>
              </a:ext>
            </a:extLst>
          </p:cNvPr>
          <p:cNvSpPr txBox="1"/>
          <p:nvPr/>
        </p:nvSpPr>
        <p:spPr>
          <a:xfrm>
            <a:off x="729418" y="5612205"/>
            <a:ext cx="4247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在位于苏州吴江区的亨通光纤光棒智能制造 车间内，操作人员正在检查机器参数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E8F12-47DF-4945-AE05-AB0A346FD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24" y="2778135"/>
            <a:ext cx="6688422" cy="2607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855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917709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Arial" panose="020B0604020202020204" pitchFamily="34" charset="0"/>
              </a:rPr>
              <a:t>一、</a:t>
            </a:r>
            <a:r>
              <a:rPr lang="en-US" altLang="zh-CN" sz="2000" b="1" dirty="0">
                <a:latin typeface="Arial" panose="020B0604020202020204" pitchFamily="34" charset="0"/>
              </a:rPr>
              <a:t>AI</a:t>
            </a:r>
            <a:r>
              <a:rPr lang="zh-CN" altLang="en-US" sz="2000" b="1" dirty="0">
                <a:latin typeface="Arial" panose="020B0604020202020204" pitchFamily="34" charset="0"/>
              </a:rPr>
              <a:t>对劳动力市场的影响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D40E0-A531-BAF7-8836-935ECF6DC150}"/>
              </a:ext>
            </a:extLst>
          </p:cNvPr>
          <p:cNvSpPr txBox="1"/>
          <p:nvPr/>
        </p:nvSpPr>
        <p:spPr>
          <a:xfrm>
            <a:off x="658736" y="1337347"/>
            <a:ext cx="1134363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0" i="0" u="none" strike="noStrike" dirty="0">
                <a:effectLst/>
                <a:latin typeface="+mn-ea"/>
              </a:rPr>
              <a:t>2025</a:t>
            </a:r>
            <a:r>
              <a:rPr lang="zh-CN" altLang="en-US" b="0" i="0" u="none" strike="noStrike" dirty="0">
                <a:effectLst/>
                <a:latin typeface="+mn-ea"/>
              </a:rPr>
              <a:t>年</a:t>
            </a:r>
            <a:r>
              <a:rPr lang="en-US" altLang="zh-CN" b="0" i="0" u="none" strike="noStrike" dirty="0">
                <a:effectLst/>
                <a:latin typeface="+mn-ea"/>
              </a:rPr>
              <a:t>10</a:t>
            </a:r>
            <a:r>
              <a:rPr lang="zh-CN" altLang="en-US" b="0" i="0" u="none" strike="noStrike" dirty="0">
                <a:effectLst/>
                <a:latin typeface="+mn-ea"/>
              </a:rPr>
              <a:t>月，美国人口普查局数据显示， </a:t>
            </a:r>
            <a:r>
              <a:rPr lang="en-US" altLang="zh-CN" b="0" i="0" u="none" strike="noStrike" dirty="0">
                <a:effectLst/>
                <a:latin typeface="+mn-ea"/>
              </a:rPr>
              <a:t>31%</a:t>
            </a:r>
            <a:r>
              <a:rPr lang="zh-CN" altLang="en-US" b="0" i="0" u="none" strike="noStrike" dirty="0">
                <a:effectLst/>
                <a:latin typeface="+mn-ea"/>
              </a:rPr>
              <a:t>的美国企业至少有一名员工在过去两周内全天远程办公</a:t>
            </a:r>
            <a:r>
              <a:rPr lang="zh-CN" altLang="en-US" dirty="0">
                <a:latin typeface="+mn-ea"/>
              </a:rPr>
              <a:t>。约</a:t>
            </a:r>
            <a:r>
              <a:rPr lang="en-US" altLang="zh-CN" dirty="0">
                <a:latin typeface="+mn-ea"/>
              </a:rPr>
              <a:t>3260</a:t>
            </a:r>
            <a:r>
              <a:rPr lang="zh-CN" altLang="en-US" dirty="0">
                <a:latin typeface="+mn-ea"/>
              </a:rPr>
              <a:t>万美国人目前从事远程工作，占美国劳动力总数的</a:t>
            </a:r>
            <a:r>
              <a:rPr lang="en-US" altLang="zh-CN" dirty="0">
                <a:latin typeface="+mn-ea"/>
              </a:rPr>
              <a:t>22%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4DA7D3-F60A-3A53-B945-971214BE8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36" y="3059515"/>
            <a:ext cx="4575252" cy="2746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6C1AF-2DC2-7366-0063-0566437D1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15" y="2380162"/>
            <a:ext cx="5837874" cy="4302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7443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68" y="936444"/>
            <a:ext cx="11152264" cy="198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二、人工智能给社会保险制度带来的挑战</a:t>
            </a:r>
            <a:endParaRPr lang="en-US" altLang="zh-CN" sz="2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人工智能对社会保险制度带来了新的挑战，主要表现为</a:t>
            </a: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社会保险参保资格模糊化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dirty="0">
                <a:effectLst/>
                <a:latin typeface="+mn-ea"/>
                <a:cs typeface="Times New Roman" panose="02020603050405020304" pitchFamily="18" charset="0"/>
              </a:rPr>
              <a:t>缴费主体隐匿化</a:t>
            </a:r>
            <a:r>
              <a:rPr lang="zh-CN" altLang="zh-CN" sz="18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/>
              <a:t>（一）社会保险参保资格模糊化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含义：</a:t>
            </a:r>
            <a:r>
              <a:rPr lang="zh-CN" altLang="en-US" dirty="0"/>
              <a:t>在人工智能时代，就业结构与用工关系发生深刻变化，劳动者是否具备参保资格变得</a:t>
            </a:r>
            <a:r>
              <a:rPr lang="zh-CN" altLang="en-US" b="1" dirty="0"/>
              <a:t>模糊与复杂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9F5487E-5A00-32CC-C3D3-DB52262AC2CC}"/>
              </a:ext>
            </a:extLst>
          </p:cNvPr>
          <p:cNvSpPr/>
          <p:nvPr/>
        </p:nvSpPr>
        <p:spPr>
          <a:xfrm>
            <a:off x="4988477" y="2975036"/>
            <a:ext cx="2479924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主要表现</a:t>
            </a:r>
            <a:endParaRPr kumimoji="1"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EF04B4-05E5-A962-A978-0A35893F3545}"/>
              </a:ext>
            </a:extLst>
          </p:cNvPr>
          <p:cNvSpPr/>
          <p:nvPr/>
        </p:nvSpPr>
        <p:spPr>
          <a:xfrm>
            <a:off x="696911" y="3984285"/>
            <a:ext cx="3412273" cy="218791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/>
              <a:t>1. </a:t>
            </a:r>
            <a:r>
              <a:rPr lang="zh-CN" altLang="en-US" b="1" dirty="0"/>
              <a:t>雇佣关系不明确</a:t>
            </a:r>
            <a:endParaRPr lang="zh-CN" alt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/>
              <a:t>远程办公、自由职业、兼职等新型就业方式普及，劳动者与雇主关系弱化，传统参保界定失效。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3C4D73-106A-92A6-ECD8-0DC7F7ADE88C}"/>
              </a:ext>
            </a:extLst>
          </p:cNvPr>
          <p:cNvSpPr/>
          <p:nvPr/>
        </p:nvSpPr>
        <p:spPr>
          <a:xfrm>
            <a:off x="4574343" y="3984284"/>
            <a:ext cx="3412273" cy="218791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/>
              <a:t>2. “</a:t>
            </a:r>
            <a:r>
              <a:rPr lang="zh-CN" altLang="en-US" b="1" dirty="0"/>
              <a:t>智能劳动者”身份模糊</a:t>
            </a:r>
            <a:endParaRPr lang="zh-CN" alt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/>
              <a:t>机器人具备交流、互动、执行功能，难以判断其是否属于具有“劳动者”资格的主体。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382736-6B08-3040-A379-F424BC96CAFF}"/>
              </a:ext>
            </a:extLst>
          </p:cNvPr>
          <p:cNvSpPr/>
          <p:nvPr/>
        </p:nvSpPr>
        <p:spPr>
          <a:xfrm>
            <a:off x="8451775" y="3984284"/>
            <a:ext cx="3412273" cy="218791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灵活就业群体参保困难</a:t>
            </a:r>
            <a:endParaRPr lang="zh-CN" alt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/>
              <a:t>无固定雇主、收入不稳定，难以满足现行社会保险参保条件。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088CF735-5D10-2E41-6FAD-DB86187A566E}"/>
              </a:ext>
            </a:extLst>
          </p:cNvPr>
          <p:cNvSpPr/>
          <p:nvPr/>
        </p:nvSpPr>
        <p:spPr>
          <a:xfrm rot="5400000">
            <a:off x="6086272" y="-183515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68" y="877540"/>
            <a:ext cx="11152264" cy="49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二、人工智能给社会保险制度带来的挑战</a:t>
            </a:r>
            <a:endParaRPr lang="en-US" altLang="zh-CN" sz="2000" b="1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70F42-3A7D-C893-6C31-8CDA4909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42" y="1377100"/>
            <a:ext cx="6188845" cy="5228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99C3D8-B131-AF8A-FD98-3B8134A55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20" y="2165854"/>
            <a:ext cx="4674823" cy="3515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05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>
            <a:off x="-22809" y="2390665"/>
            <a:ext cx="12242406" cy="4467335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>
            <a:off x="-25203" y="2346937"/>
            <a:ext cx="12242406" cy="4511063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17268" y="501225"/>
            <a:ext cx="375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accent1">
                    <a:alpha val="10000"/>
                  </a:schemeClr>
                </a:solidFill>
              </a:rPr>
              <a:t>CONTENT</a:t>
            </a:r>
            <a:endParaRPr lang="zh-CN" altLang="en-US" sz="5400" b="1" dirty="0">
              <a:solidFill>
                <a:schemeClr val="accent1">
                  <a:alpha val="10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 flipV="1">
            <a:off x="-74938" y="2362199"/>
            <a:ext cx="12341876" cy="1569939"/>
            <a:chOff x="-58746" y="3291695"/>
            <a:chExt cx="12140523" cy="17106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5"/>
              <a:ext cx="6096000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5"/>
              <a:ext cx="6127973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50591" y="873990"/>
            <a:ext cx="16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32502" y="3792288"/>
            <a:ext cx="94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55237" y="4500174"/>
            <a:ext cx="1701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人工智能对就业、收入分配影响的阶段性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063991" y="4450645"/>
            <a:ext cx="1635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人工智能改变工作性质的机理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373480" y="3742759"/>
            <a:ext cx="94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55615" y="1910080"/>
            <a:ext cx="1085850" cy="1085850"/>
            <a:chOff x="11236" y="6127"/>
            <a:chExt cx="1710" cy="1710"/>
          </a:xfrm>
        </p:grpSpPr>
        <p:sp>
          <p:nvSpPr>
            <p:cNvPr id="2" name="椭圆 1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F49FFDD-8FD5-4EB9-8EAC-26B11B206DD3}"/>
              </a:ext>
            </a:extLst>
          </p:cNvPr>
          <p:cNvSpPr txBox="1"/>
          <p:nvPr/>
        </p:nvSpPr>
        <p:spPr>
          <a:xfrm>
            <a:off x="7078076" y="4450645"/>
            <a:ext cx="1613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人工智能与劳动力市场和就业政策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7CFCE7-EACB-4402-A331-7795B111F4DB}"/>
              </a:ext>
            </a:extLst>
          </p:cNvPr>
          <p:cNvSpPr txBox="1"/>
          <p:nvPr/>
        </p:nvSpPr>
        <p:spPr>
          <a:xfrm>
            <a:off x="7389366" y="3742759"/>
            <a:ext cx="94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55EF13A-5BCA-4072-A105-BAF96483A95F}"/>
              </a:ext>
            </a:extLst>
          </p:cNvPr>
          <p:cNvSpPr txBox="1"/>
          <p:nvPr/>
        </p:nvSpPr>
        <p:spPr>
          <a:xfrm>
            <a:off x="9716373" y="4500174"/>
            <a:ext cx="1613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人工智能对收入分配的影响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871B69-7D5F-4BE2-A086-63E7330B0373}"/>
              </a:ext>
            </a:extLst>
          </p:cNvPr>
          <p:cNvSpPr txBox="1"/>
          <p:nvPr/>
        </p:nvSpPr>
        <p:spPr>
          <a:xfrm>
            <a:off x="10027663" y="3792288"/>
            <a:ext cx="94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9F66834-A69C-5269-8868-6C97F280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68" y="982442"/>
            <a:ext cx="11152264" cy="87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/>
              <a:t>（二）缴费主体隐匿化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含义：</a:t>
            </a:r>
            <a:r>
              <a:rPr lang="zh-CN" altLang="en-US" dirty="0"/>
              <a:t>在人工智能时代，就业形态与支付方式多样化，社会保险缴费主体的身份与缴费信息难以核实与追踪。</a:t>
            </a:r>
            <a:endParaRPr lang="en-US" altLang="zh-CN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33AC906-20DA-7B88-5F0D-5C5A73E89815}"/>
              </a:ext>
            </a:extLst>
          </p:cNvPr>
          <p:cNvSpPr/>
          <p:nvPr/>
        </p:nvSpPr>
        <p:spPr>
          <a:xfrm>
            <a:off x="4796561" y="2044185"/>
            <a:ext cx="2479924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主要表现</a:t>
            </a:r>
            <a:endParaRPr kumimoji="1"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0DC697-DD9A-9B9E-CC3C-BB1A306F67C8}"/>
              </a:ext>
            </a:extLst>
          </p:cNvPr>
          <p:cNvSpPr/>
          <p:nvPr/>
        </p:nvSpPr>
        <p:spPr>
          <a:xfrm>
            <a:off x="504995" y="3053435"/>
            <a:ext cx="3412273" cy="2064666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altLang="zh-CN" b="1" dirty="0"/>
              <a:t>1. </a:t>
            </a:r>
            <a:r>
              <a:rPr lang="zh-CN" altLang="en-US" b="1" dirty="0"/>
              <a:t>缴费主体身份难以确定</a:t>
            </a:r>
            <a:endParaRPr lang="zh-CN" altLang="en-US" dirty="0"/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灵活就业、远程办公下雇主关系不明确；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平台劳动者同时为多个平台服务，责任划分模糊。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D8C230-2AED-8F25-AD18-14954B4335B8}"/>
              </a:ext>
            </a:extLst>
          </p:cNvPr>
          <p:cNvSpPr/>
          <p:nvPr/>
        </p:nvSpPr>
        <p:spPr>
          <a:xfrm>
            <a:off x="4382427" y="3053434"/>
            <a:ext cx="3412273" cy="2064666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altLang="zh-CN" b="1" dirty="0"/>
              <a:t>2. </a:t>
            </a:r>
            <a:r>
              <a:rPr lang="zh-CN" altLang="en-US" b="1" dirty="0"/>
              <a:t>缴费信息难以追踪</a:t>
            </a:r>
            <a:endParaRPr lang="zh-CN" altLang="en-US" dirty="0"/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数字货币、智能合约等新支付方式增加追踪难度；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区块链技术可能被滥用于规避缴费责任。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2A57F7-0457-1566-8B47-225FF0045895}"/>
              </a:ext>
            </a:extLst>
          </p:cNvPr>
          <p:cNvSpPr/>
          <p:nvPr/>
        </p:nvSpPr>
        <p:spPr>
          <a:xfrm>
            <a:off x="8259859" y="3053434"/>
            <a:ext cx="3412273" cy="2064666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altLang="zh-CN" b="1" dirty="0"/>
              <a:t>3. </a:t>
            </a:r>
            <a:r>
              <a:rPr lang="zh-CN" altLang="en-US" b="1" dirty="0"/>
              <a:t>信息不对称助长隐匿</a:t>
            </a:r>
            <a:endParaRPr lang="zh-CN" altLang="en-US" dirty="0"/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部分主体虚构劳动关系、伪造缴费记录；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低报缴费基数、隐瞒雇佣关系以逃避责任。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38B7771F-F66D-2991-3C04-6763675700DC}"/>
              </a:ext>
            </a:extLst>
          </p:cNvPr>
          <p:cNvSpPr/>
          <p:nvPr/>
        </p:nvSpPr>
        <p:spPr>
          <a:xfrm rot="5400000">
            <a:off x="5894356" y="-1114366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79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1" y="952303"/>
            <a:ext cx="10874528" cy="49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b="1" kern="100" dirty="0">
                <a:effectLst/>
                <a:latin typeface="+mn-ea"/>
                <a:cs typeface="Times New Roman" panose="02020603050405020304" pitchFamily="18" charset="0"/>
              </a:rPr>
              <a:t>三、人工智能</a:t>
            </a:r>
            <a:r>
              <a:rPr lang="zh-CN" altLang="en-US" sz="2000" b="1" kern="100" dirty="0">
                <a:effectLst/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b="1" kern="100" dirty="0">
                <a:effectLst/>
                <a:latin typeface="+mn-ea"/>
                <a:cs typeface="Times New Roman" panose="02020603050405020304" pitchFamily="18" charset="0"/>
              </a:rPr>
              <a:t>就业政策</a:t>
            </a:r>
            <a:endParaRPr lang="en-US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AFA336-612C-792A-9905-ECB1F1572EA7}"/>
              </a:ext>
            </a:extLst>
          </p:cNvPr>
          <p:cNvSpPr/>
          <p:nvPr/>
        </p:nvSpPr>
        <p:spPr>
          <a:xfrm>
            <a:off x="403395" y="2709984"/>
            <a:ext cx="5324305" cy="294593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新兴产业崛起：政策引导与人才支持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人工智能催生大数据、云计算、物联网等新产业，带动高技能岗位增长；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就业政策应</a:t>
            </a:r>
            <a:r>
              <a:rPr lang="zh-CN" altLang="en-US" b="1" dirty="0"/>
              <a:t>紧跟产业趋势</a:t>
            </a:r>
            <a:r>
              <a:rPr lang="zh-CN" altLang="en-US" dirty="0"/>
              <a:t>，通过</a:t>
            </a:r>
            <a:r>
              <a:rPr lang="zh-CN" altLang="en-US" b="1" dirty="0"/>
              <a:t>税收优惠、资金扶持</a:t>
            </a:r>
            <a:r>
              <a:rPr lang="zh-CN" altLang="en-US" dirty="0"/>
              <a:t>等措施支持新兴行业；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加强</a:t>
            </a:r>
            <a:r>
              <a:rPr lang="zh-CN" altLang="en-US" b="1" dirty="0"/>
              <a:t>职业教育与技能培训</a:t>
            </a:r>
            <a:r>
              <a:rPr lang="zh-CN" altLang="en-US" dirty="0"/>
              <a:t>，引导劳动力向高技术、高附加值领域转移。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F6AEF3-BFD4-F741-16A3-6E0B27B1799D}"/>
              </a:ext>
            </a:extLst>
          </p:cNvPr>
          <p:cNvSpPr/>
          <p:nvPr/>
        </p:nvSpPr>
        <p:spPr>
          <a:xfrm>
            <a:off x="6208959" y="2709984"/>
            <a:ext cx="5324305" cy="294593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Bef>
                <a:spcPts val="1800"/>
              </a:spcBef>
            </a:pPr>
            <a:r>
              <a:rPr lang="zh-CN" altLang="en-US" b="1" dirty="0"/>
              <a:t>传统产业转型：稳岗与再就业并重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自动化替代低技能岗位，就业结构面临冲击；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政府应设立</a:t>
            </a:r>
            <a:r>
              <a:rPr lang="zh-CN" altLang="en-US" b="1" dirty="0"/>
              <a:t>再就业专项基金</a:t>
            </a:r>
            <a:r>
              <a:rPr lang="zh-CN" altLang="en-US" dirty="0"/>
              <a:t>，提供</a:t>
            </a:r>
            <a:r>
              <a:rPr lang="zh-CN" altLang="en-US" b="1" dirty="0"/>
              <a:t>培训补贴与生活支持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鼓励企业</a:t>
            </a:r>
            <a:r>
              <a:rPr lang="zh-CN" altLang="en-US" b="1" dirty="0"/>
              <a:t>数字化升级</a:t>
            </a:r>
            <a:r>
              <a:rPr lang="zh-CN" altLang="en-US" dirty="0"/>
              <a:t>，创造新岗位，增强劳动者适应性。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C37910-B6CD-0258-700F-8D8BD40AA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1763779"/>
            <a:ext cx="10874528" cy="49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/>
              <a:t>（一）就业政策要积极应对产业结构调整带来的影响</a:t>
            </a:r>
            <a:endParaRPr lang="zh-CN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C6BEB977-7081-0F1D-6B73-F14D3FA99411}"/>
              </a:ext>
            </a:extLst>
          </p:cNvPr>
          <p:cNvSpPr/>
          <p:nvPr/>
        </p:nvSpPr>
        <p:spPr>
          <a:xfrm>
            <a:off x="8163339" y="573993"/>
            <a:ext cx="3114261" cy="1689346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/>
              <a:t>请同学们想想人工智能时代下就业政策重点在哪？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6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2D22FD6-2561-6B5E-A7A9-DEABEB42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95" y="849963"/>
            <a:ext cx="10874528" cy="49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（二）</a:t>
            </a: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政策制定者重新定位自己的角色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36EC74-8BD4-7ED0-DE6E-DF175B75821E}"/>
              </a:ext>
            </a:extLst>
          </p:cNvPr>
          <p:cNvSpPr/>
          <p:nvPr/>
        </p:nvSpPr>
        <p:spPr>
          <a:xfrm>
            <a:off x="543095" y="2766846"/>
            <a:ext cx="3412273" cy="302311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从规则执行者到技术引领者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主动把握人工智能发展趋势，前瞻性评估技术对就业结构的影响；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引导劳动市场结构优化升级，推动经济高质量发展；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加强政策创新，构建适应智能时代的新型就业治理体系。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0C0167-F9DF-5799-7740-86A8A2139044}"/>
              </a:ext>
            </a:extLst>
          </p:cNvPr>
          <p:cNvSpPr/>
          <p:nvPr/>
        </p:nvSpPr>
        <p:spPr>
          <a:xfrm>
            <a:off x="4420527" y="2766845"/>
            <a:ext cx="3412273" cy="3023115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从被动应对者到风险防范者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提前识别就业替代、隐私泄露、算法歧视等风险；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健全劳动者权益保护机制，确保社会稳定与公平；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构建人工智能风险预警与监管体系。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412B93-0BCE-A69D-EDD9-81B25501E422}"/>
              </a:ext>
            </a:extLst>
          </p:cNvPr>
          <p:cNvSpPr/>
          <p:nvPr/>
        </p:nvSpPr>
        <p:spPr>
          <a:xfrm>
            <a:off x="8297959" y="2766846"/>
            <a:ext cx="3412273" cy="3023114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从单一管理者到公共服务提供者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加强跨部门、跨领域协同，建立</a:t>
            </a:r>
            <a:r>
              <a:rPr lang="zh-CN" altLang="en-US" b="1" dirty="0"/>
              <a:t>动态政策调整机制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提供</a:t>
            </a:r>
            <a:r>
              <a:rPr lang="zh-CN" altLang="en-US" b="1" dirty="0"/>
              <a:t>职业培训、就业咨询、社会保障</a:t>
            </a:r>
            <a:r>
              <a:rPr lang="zh-CN" altLang="en-US" dirty="0"/>
              <a:t>等一体化支持；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u"/>
            </a:pPr>
            <a:r>
              <a:rPr lang="zh-CN" altLang="en-US" dirty="0"/>
              <a:t>营造</a:t>
            </a:r>
            <a:r>
              <a:rPr lang="zh-CN" altLang="en-US" b="1" dirty="0"/>
              <a:t>公平、包容、共享</a:t>
            </a:r>
            <a:r>
              <a:rPr lang="zh-CN" altLang="en-US" dirty="0"/>
              <a:t>的就业环境，让</a:t>
            </a:r>
            <a:r>
              <a:rPr lang="en-US" altLang="zh-CN" dirty="0"/>
              <a:t>AI</a:t>
            </a:r>
            <a:r>
              <a:rPr lang="zh-CN" altLang="en-US" dirty="0"/>
              <a:t>成果惠及全民。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735C38F-1E24-4ABE-D441-94BC6BF22E0B}"/>
              </a:ext>
            </a:extLst>
          </p:cNvPr>
          <p:cNvSpPr/>
          <p:nvPr/>
        </p:nvSpPr>
        <p:spPr>
          <a:xfrm>
            <a:off x="1561778" y="1567600"/>
            <a:ext cx="9613900" cy="69368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/>
              <a:t>政策制定者应成为“技术引领者 </a:t>
            </a:r>
            <a:r>
              <a:rPr lang="en-US" altLang="zh-CN" b="1" dirty="0"/>
              <a:t>+ </a:t>
            </a:r>
            <a:r>
              <a:rPr lang="zh-CN" altLang="en-US" b="1" dirty="0"/>
              <a:t>风险防范者 </a:t>
            </a:r>
            <a:r>
              <a:rPr lang="en-US" altLang="zh-CN" b="1" dirty="0"/>
              <a:t>+ </a:t>
            </a:r>
            <a:r>
              <a:rPr lang="zh-CN" altLang="en-US" b="1" dirty="0"/>
              <a:t>服务赋能者”，构建适应人工智能时代的灵活、包容、可持续就业政策体系。</a:t>
            </a:r>
            <a:endParaRPr kumimoji="1" lang="zh-CN" altLang="en-US" b="1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9109AE85-93EC-0900-9E92-A7E4F197DDB7}"/>
              </a:ext>
            </a:extLst>
          </p:cNvPr>
          <p:cNvSpPr/>
          <p:nvPr/>
        </p:nvSpPr>
        <p:spPr>
          <a:xfrm rot="5400000">
            <a:off x="5994444" y="-1428621"/>
            <a:ext cx="394946" cy="788537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23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第三节 人工智能与劳动力市场和就业政策</a:t>
            </a: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55" y="895059"/>
            <a:ext cx="10874528" cy="216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（三）对社会包容性和就业公平的影响</a:t>
            </a:r>
            <a:endParaRPr lang="en-US" altLang="zh-CN" sz="2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人工智能的挑战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1" dirty="0"/>
              <a:t>就业结构分化</a:t>
            </a:r>
            <a:r>
              <a:rPr lang="zh-CN" altLang="en-US" dirty="0"/>
              <a:t>：</a:t>
            </a:r>
            <a:r>
              <a:rPr lang="en-US" altLang="zh-CN" dirty="0"/>
              <a:t>AI</a:t>
            </a:r>
            <a:r>
              <a:rPr lang="zh-CN" altLang="en-US" dirty="0"/>
              <a:t>替代低技能、重复性岗位，加剧就业不平等；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1" dirty="0"/>
              <a:t>收入差距扩大</a:t>
            </a:r>
            <a:r>
              <a:rPr lang="zh-CN" altLang="en-US" dirty="0"/>
              <a:t>：高技能劳动者薪资提升，低技能群体收入下降；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b="1" dirty="0"/>
              <a:t>社会风险上升</a:t>
            </a:r>
            <a:r>
              <a:rPr lang="zh-CN" altLang="en-US" dirty="0"/>
              <a:t>：中低收入群体失业风险增加，社会分层固化。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BA150FA-7DB5-F81B-46DE-E5FF718D65B1}"/>
              </a:ext>
            </a:extLst>
          </p:cNvPr>
          <p:cNvSpPr/>
          <p:nvPr/>
        </p:nvSpPr>
        <p:spPr>
          <a:xfrm>
            <a:off x="4784693" y="3278487"/>
            <a:ext cx="2479924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政策应对方向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500673-4B4A-715C-B8E3-5561A3B8E3CD}"/>
              </a:ext>
            </a:extLst>
          </p:cNvPr>
          <p:cNvSpPr/>
          <p:nvPr/>
        </p:nvSpPr>
        <p:spPr>
          <a:xfrm>
            <a:off x="493127" y="4287737"/>
            <a:ext cx="3412273" cy="192876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提升劳动者技能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政府加大教育与培训投入，完善再教育体系；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推动终身学习与技能提升，帮助劳动者适应新岗位。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9486A7-2551-BA2C-E1F4-9124F14EE45F}"/>
              </a:ext>
            </a:extLst>
          </p:cNvPr>
          <p:cNvSpPr/>
          <p:nvPr/>
        </p:nvSpPr>
        <p:spPr>
          <a:xfrm>
            <a:off x="4370559" y="4287736"/>
            <a:ext cx="3412273" cy="192876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完善政策与法规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建立</a:t>
            </a:r>
            <a:r>
              <a:rPr lang="en-US" altLang="zh-CN" dirty="0"/>
              <a:t>AI</a:t>
            </a:r>
            <a:r>
              <a:rPr lang="zh-CN" altLang="en-US" dirty="0"/>
              <a:t>应用就业公平评估机制；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通过</a:t>
            </a:r>
            <a:r>
              <a:rPr lang="zh-CN" altLang="en-US" b="1" dirty="0"/>
              <a:t>税收优惠、补贴政策</a:t>
            </a:r>
            <a:r>
              <a:rPr lang="zh-CN" altLang="en-US" dirty="0"/>
              <a:t>鼓励企业创造就业岗位。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98553A-7D62-4E66-A0A7-9F762A692FB4}"/>
              </a:ext>
            </a:extLst>
          </p:cNvPr>
          <p:cNvSpPr/>
          <p:nvPr/>
        </p:nvSpPr>
        <p:spPr>
          <a:xfrm>
            <a:off x="8247991" y="4287736"/>
            <a:ext cx="3412273" cy="192876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关注弱势与边缘群体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提供</a:t>
            </a:r>
            <a:r>
              <a:rPr lang="zh-CN" altLang="en-US" b="1" dirty="0"/>
              <a:t>职业咨询、再就业培训、求职支持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设立专项基金，保障弱势群体融入劳动市场。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6688CDDB-3F85-5F64-89F4-2AF529C0D19F}"/>
              </a:ext>
            </a:extLst>
          </p:cNvPr>
          <p:cNvSpPr/>
          <p:nvPr/>
        </p:nvSpPr>
        <p:spPr>
          <a:xfrm rot="5400000">
            <a:off x="5882488" y="119936"/>
            <a:ext cx="284335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35DDED3B-99CE-A332-8E4E-B9F14BA1141B}"/>
              </a:ext>
            </a:extLst>
          </p:cNvPr>
          <p:cNvSpPr/>
          <p:nvPr/>
        </p:nvSpPr>
        <p:spPr>
          <a:xfrm>
            <a:off x="8163339" y="573993"/>
            <a:ext cx="3877207" cy="1689346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/>
              <a:t>大家希望能够获得哪些方面的就业政策支持？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9434F70D-9FCA-DC0A-6148-917E8505514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人工智能发展对劳动力市场结构的直接影响主要表现为（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3E98EB-51F9-7D97-0923-6B2CB54097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低技能劳动者就业机会增加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5D4687-15F9-C51A-0D63-8BFA277B018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中等技能劳动者工资水平上升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CC058B-939F-FB85-2E38-E902C9EEB5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高技能与管理人才需求显著上升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5A9042-44FB-9C82-ACA9-FDFAF8DCD4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劳动力市场趋于完全均衡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435772-709C-D10A-EE5A-D65A5BDB1B4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3AEF37-1924-B847-C3B6-E710C353A1E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A43C93B-D692-7B54-85A1-63491341573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8B18B4E-F2D5-700C-1C0D-E9296715AD6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DC779E6-1D61-00C5-3F9E-70E1083D24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088B3A-D354-AA8C-ABBB-F582D22BFFF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2275852-8E01-BE05-5CA6-080D31FCB06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5E1146C1-E74E-5D5F-2693-4CB020BB38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27B9747-F5FF-5172-DD6B-2E6460706BB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453CDDD5-7A4C-4877-AB41-D1A47C7F173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6DD223C-6F49-E5A5-CED4-2E89D63093B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9273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112E866-E810-E87C-9D3C-CBF07BA86E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在人工智能时代，社会保险“缴费主体隐匿化”问题的根本原因是（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CE3C55-5695-1079-42DF-2CE53B72B6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政府征收能力下降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653DF0-0913-3772-4B16-E5653CA85A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劳动者缴费意愿降低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5054D1-B5C1-D81A-4698-423F1C57D0D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企业盈利能力增强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BFE715-2A96-3CF6-85FB-2E15241E172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就业方式多样化与支付方式创新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EBC755F-E396-8035-12C5-271AF5AF45C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8FB043-B861-8D01-CD1D-2606406F142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5E80B3E-2E09-B44B-A530-D87D698F077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9B8B190-6859-C906-F470-D8554BF44AA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FFAF70F-92D2-20F7-A791-A02B796E4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37BE19-B18A-CBC3-B3B9-A6E79DD1AF2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E7E5B4C0-F875-AB37-6771-0EBB3725412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C5DCFF0A-1C3C-08A5-EEC1-F152439A5DF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BCCB4BFD-3EA7-0187-6FB0-8F7173B97E1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F4E368F7-FF13-5312-E026-CFA56D33F03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F79484B-3486-7B28-5729-1F2C70C2746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9207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613274"/>
            <a:ext cx="4026746" cy="7985624"/>
          </a:xfrm>
          <a:prstGeom prst="rect">
            <a:avLst/>
          </a:prstGeom>
          <a:blipFill dpi="0" rotWithShape="1">
            <a:blip r:embed="rId3" cstate="email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252095" y="-34294"/>
            <a:ext cx="7939086" cy="6892294"/>
            <a:chOff x="4252095" y="-34294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095" y="-34294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095" y="-34294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6" name="任意多边形: 形状 15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04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0" y="3383558"/>
            <a:ext cx="2282671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FOUR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0550" y="2780955"/>
            <a:ext cx="5690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人工智能对收入分配的影响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36060" y="2868930"/>
            <a:ext cx="1085850" cy="1085850"/>
            <a:chOff x="11236" y="6127"/>
            <a:chExt cx="1710" cy="1710"/>
          </a:xfrm>
        </p:grpSpPr>
        <p:sp>
          <p:nvSpPr>
            <p:cNvPr id="4" name="椭圆 3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1612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882510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一、人工智能的劳动力替代与收入再分配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zh-CN" sz="2000" dirty="0">
              <a:latin typeface="+mn-ea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C3E069A-5613-9DC0-7878-682CA3EE5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1282620"/>
            <a:ext cx="1106336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effectLst/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000" b="1" dirty="0"/>
              <a:t>生成式人工智能对劳动力的替代</a:t>
            </a:r>
            <a:endParaRPr lang="en-US" altLang="zh-CN" sz="2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核心影响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生产方式重塑</a:t>
            </a:r>
            <a:r>
              <a:rPr lang="zh-CN" altLang="en-US" dirty="0"/>
              <a:t>：</a:t>
            </a:r>
            <a:r>
              <a:rPr lang="en-US" altLang="zh-CN" dirty="0"/>
              <a:t>Gen AI</a:t>
            </a:r>
            <a:r>
              <a:rPr lang="zh-CN" altLang="en-US" dirty="0"/>
              <a:t>通过大数据与算法生成内容，实现自动化生产与知识生成。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劳动力替代效应显著</a:t>
            </a:r>
            <a:r>
              <a:rPr lang="zh-CN" altLang="en-US" dirty="0"/>
              <a:t>：在制造、客服等行业中替代大量</a:t>
            </a:r>
            <a:r>
              <a:rPr lang="zh-CN" altLang="en-US" b="1" dirty="0"/>
              <a:t>重复性、标准化</a:t>
            </a:r>
            <a:r>
              <a:rPr lang="zh-CN" altLang="en-US" dirty="0"/>
              <a:t>劳动。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b="1" dirty="0"/>
              <a:t>知识型工作被重构</a:t>
            </a:r>
            <a:r>
              <a:rPr lang="zh-CN" altLang="en-US" dirty="0"/>
              <a:t>：在金融、法律、医疗等领域，</a:t>
            </a:r>
            <a:r>
              <a:rPr lang="en-US" altLang="zh-CN" dirty="0"/>
              <a:t>AI</a:t>
            </a:r>
            <a:r>
              <a:rPr lang="zh-CN" altLang="en-US" dirty="0"/>
              <a:t>可进行</a:t>
            </a:r>
            <a:r>
              <a:rPr lang="zh-CN" altLang="en-US" b="1" dirty="0"/>
              <a:t>数据分析、报告生成、初步决策</a:t>
            </a:r>
            <a:r>
              <a:rPr lang="zh-CN" altLang="en-US" dirty="0"/>
              <a:t>，减少传统</a:t>
            </a:r>
            <a:r>
              <a:rPr lang="zh-CN" altLang="en-US" dirty="0">
                <a:solidFill>
                  <a:srgbClr val="C00000"/>
                </a:solidFill>
              </a:rPr>
              <a:t>白领岗位</a:t>
            </a:r>
            <a:r>
              <a:rPr lang="zh-CN" altLang="en-US" dirty="0"/>
              <a:t>需求。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EF3D62BF-3A2C-7A5E-43CD-852066B33F00}"/>
              </a:ext>
            </a:extLst>
          </p:cNvPr>
          <p:cNvSpPr/>
          <p:nvPr/>
        </p:nvSpPr>
        <p:spPr>
          <a:xfrm>
            <a:off x="4846529" y="3566650"/>
            <a:ext cx="2479924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主要后果</a:t>
            </a:r>
            <a:endParaRPr kumimoji="1"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BAF11D-C985-3CCB-3693-0BB5670E0417}"/>
              </a:ext>
            </a:extLst>
          </p:cNvPr>
          <p:cNvSpPr/>
          <p:nvPr/>
        </p:nvSpPr>
        <p:spPr>
          <a:xfrm>
            <a:off x="554963" y="4575900"/>
            <a:ext cx="3412273" cy="181220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就业结构转变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低技能岗位被取代，高技能与创新型岗位需求上升；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劳动力市场呈现</a:t>
            </a:r>
            <a:r>
              <a:rPr lang="zh-CN" altLang="en-US" b="1" dirty="0"/>
              <a:t>结构性分化</a:t>
            </a:r>
            <a:r>
              <a:rPr lang="zh-CN" altLang="en-US" dirty="0"/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C21371-6A57-82C3-65FC-0DD82436B39E}"/>
              </a:ext>
            </a:extLst>
          </p:cNvPr>
          <p:cNvSpPr/>
          <p:nvPr/>
        </p:nvSpPr>
        <p:spPr>
          <a:xfrm>
            <a:off x="4432395" y="4575899"/>
            <a:ext cx="3412273" cy="181220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技能需求转型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传统技能被边缘化；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对</a:t>
            </a:r>
            <a:r>
              <a:rPr lang="zh-CN" altLang="en-US" b="1" dirty="0"/>
              <a:t>数据分析、</a:t>
            </a:r>
            <a:r>
              <a:rPr lang="en-US" altLang="zh-CN" b="1" dirty="0"/>
              <a:t>AI</a:t>
            </a:r>
            <a:r>
              <a:rPr lang="zh-CN" altLang="en-US" b="1" dirty="0"/>
              <a:t>应用、创新思维</a:t>
            </a:r>
            <a:r>
              <a:rPr lang="zh-CN" altLang="en-US" dirty="0"/>
              <a:t>等复合技能需求激增。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DA40CC-8358-9499-2ABF-F690B0CA266C}"/>
              </a:ext>
            </a:extLst>
          </p:cNvPr>
          <p:cNvSpPr/>
          <p:nvPr/>
        </p:nvSpPr>
        <p:spPr>
          <a:xfrm>
            <a:off x="8309827" y="4575899"/>
            <a:ext cx="3412273" cy="181220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收入不平等加剧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高技能劳动者收入上升、职业空间扩大；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低技能劳动者失业风险上升、收入下降。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6AE8C2D-455B-C839-DF91-AABB14D9DB3F}"/>
              </a:ext>
            </a:extLst>
          </p:cNvPr>
          <p:cNvSpPr/>
          <p:nvPr/>
        </p:nvSpPr>
        <p:spPr>
          <a:xfrm rot="5400000">
            <a:off x="5894122" y="395998"/>
            <a:ext cx="384738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C634F0F8-0295-47D1-276E-B4D1D78DD010}"/>
              </a:ext>
            </a:extLst>
          </p:cNvPr>
          <p:cNvSpPr/>
          <p:nvPr/>
        </p:nvSpPr>
        <p:spPr>
          <a:xfrm>
            <a:off x="6744619" y="267304"/>
            <a:ext cx="4977481" cy="1738940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/>
              <a:t>生成式人工智能对劳动力的影响会有一些不一样的地方吗？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4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61" y="774794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一、人工智能的劳动力替代与收入再分配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zh-CN" sz="2000" dirty="0">
              <a:latin typeface="+mn-ea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C3E069A-5613-9DC0-7878-682CA3EE5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1" y="1122937"/>
            <a:ext cx="11063364" cy="49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effectLst/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sz="2000" b="1" dirty="0"/>
              <a:t>生成式人工智能对劳动力的替代</a:t>
            </a:r>
            <a:endParaRPr lang="en-US" altLang="zh-CN" sz="2000" b="1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BA7EE1-0A8F-9403-E80C-3ECDC1F4C9D6}"/>
              </a:ext>
            </a:extLst>
          </p:cNvPr>
          <p:cNvSpPr txBox="1"/>
          <p:nvPr/>
        </p:nvSpPr>
        <p:spPr>
          <a:xfrm>
            <a:off x="310791" y="6042374"/>
            <a:ext cx="1159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/>
              <a:t>来源：</a:t>
            </a:r>
            <a:r>
              <a:rPr lang="zh-CN" altLang="en-US" sz="1400" dirty="0">
                <a:hlinkClick r:id="rId4"/>
              </a:rPr>
              <a:t>张丹丹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于航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李力行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等</a:t>
            </a:r>
            <a:r>
              <a:rPr lang="en-US" altLang="zh-CN" sz="1400" dirty="0">
                <a:hlinkClick r:id="rId4"/>
              </a:rPr>
              <a:t>.</a:t>
            </a:r>
            <a:r>
              <a:rPr lang="zh-CN" altLang="en-US" sz="1400" dirty="0">
                <a:hlinkClick r:id="rId4"/>
              </a:rPr>
              <a:t>中国人工智能技术暴露度的测算及其对劳动需求的影响</a:t>
            </a:r>
            <a:r>
              <a:rPr lang="en-US" altLang="zh-CN" sz="1400" dirty="0">
                <a:hlinkClick r:id="rId4"/>
              </a:rPr>
              <a:t>——</a:t>
            </a:r>
            <a:r>
              <a:rPr lang="zh-CN" altLang="en-US" sz="1400" dirty="0">
                <a:hlinkClick r:id="rId4"/>
              </a:rPr>
              <a:t>基于大语言模型的新证据</a:t>
            </a:r>
            <a:r>
              <a:rPr lang="en-US" altLang="zh-CN" sz="1400" dirty="0">
                <a:hlinkClick r:id="rId4"/>
              </a:rPr>
              <a:t>[J].</a:t>
            </a:r>
            <a:r>
              <a:rPr lang="zh-CN" altLang="en-US" sz="1400" dirty="0">
                <a:hlinkClick r:id="rId4"/>
              </a:rPr>
              <a:t>管理世界</a:t>
            </a:r>
            <a:r>
              <a:rPr lang="en-US" altLang="zh-CN" sz="1400" dirty="0">
                <a:hlinkClick r:id="rId4"/>
              </a:rPr>
              <a:t>,2025,41(07):59-75.</a:t>
            </a:r>
            <a:endParaRPr lang="en-US" altLang="zh-CN" sz="1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AB5731-4F31-15BF-9D88-AC976C877A35}"/>
              </a:ext>
            </a:extLst>
          </p:cNvPr>
          <p:cNvGrpSpPr/>
          <p:nvPr/>
        </p:nvGrpSpPr>
        <p:grpSpPr>
          <a:xfrm>
            <a:off x="2705622" y="1650236"/>
            <a:ext cx="4750780" cy="4211945"/>
            <a:chOff x="2705622" y="1650236"/>
            <a:chExt cx="4750780" cy="421194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1D48801-24AA-CFF8-886E-756F04F9429C}"/>
                </a:ext>
              </a:extLst>
            </p:cNvPr>
            <p:cNvSpPr/>
            <p:nvPr/>
          </p:nvSpPr>
          <p:spPr>
            <a:xfrm>
              <a:off x="2705622" y="1650236"/>
              <a:ext cx="4750780" cy="421194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903D33E-3947-DAE2-1301-7BC12B38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6096" y="2802901"/>
              <a:ext cx="4589832" cy="281659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164BFB0-DE34-E081-35D9-3FA807C7C6F1}"/>
                </a:ext>
              </a:extLst>
            </p:cNvPr>
            <p:cNvSpPr txBox="1"/>
            <p:nvPr/>
          </p:nvSpPr>
          <p:spPr>
            <a:xfrm>
              <a:off x="2806787" y="1773346"/>
              <a:ext cx="4359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/>
                <a:t>新发布职位越来越集中于暴露度低的领域，而暴露度相对高的职位正在逐步减少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0895E5-FF62-E0B0-47ED-4CE921E6F061}"/>
              </a:ext>
            </a:extLst>
          </p:cNvPr>
          <p:cNvGrpSpPr/>
          <p:nvPr/>
        </p:nvGrpSpPr>
        <p:grpSpPr>
          <a:xfrm>
            <a:off x="7550061" y="1650236"/>
            <a:ext cx="4550081" cy="4211945"/>
            <a:chOff x="7550061" y="1650236"/>
            <a:chExt cx="4550081" cy="421194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3C65D71-411C-2102-F86C-CC7AF96BB780}"/>
                </a:ext>
              </a:extLst>
            </p:cNvPr>
            <p:cNvSpPr/>
            <p:nvPr/>
          </p:nvSpPr>
          <p:spPr>
            <a:xfrm>
              <a:off x="7557567" y="1650236"/>
              <a:ext cx="4542575" cy="421194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F9D0F48-A40D-BAE4-2A77-A315585C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4821" y="2802901"/>
              <a:ext cx="3851753" cy="285355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BA282CF-BCA6-0B66-711D-D5D101BA0F4A}"/>
                </a:ext>
              </a:extLst>
            </p:cNvPr>
            <p:cNvSpPr txBox="1"/>
            <p:nvPr/>
          </p:nvSpPr>
          <p:spPr>
            <a:xfrm>
              <a:off x="7550061" y="1650236"/>
              <a:ext cx="435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/>
                <a:t>相对而言暴露指数最低的职业，其劳动需求呈现相对较强的增长态势，而在暴露指数较高的职业中，劳动需求均呈现相对逐渐下降的趋势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A802958-589C-B52A-132E-5DDF27E0F99E}"/>
              </a:ext>
            </a:extLst>
          </p:cNvPr>
          <p:cNvSpPr txBox="1"/>
          <p:nvPr/>
        </p:nvSpPr>
        <p:spPr>
          <a:xfrm>
            <a:off x="183649" y="1624979"/>
            <a:ext cx="2374111" cy="411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/>
              <a:t>生成式</a:t>
            </a:r>
            <a:r>
              <a:rPr lang="en-US" altLang="zh-CN" sz="1600" b="1" dirty="0"/>
              <a:t>AI</a:t>
            </a:r>
            <a:r>
              <a:rPr lang="zh-CN" altLang="en-US" sz="1600" b="1" dirty="0"/>
              <a:t>对劳动力市场的替代效应多大？哪些职业更容易被替代？</a:t>
            </a:r>
            <a:endParaRPr lang="en-US" altLang="zh-CN" sz="1600" b="1" dirty="0"/>
          </a:p>
          <a:p>
            <a:pPr algn="just">
              <a:lnSpc>
                <a:spcPct val="150000"/>
              </a:lnSpc>
            </a:pP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张丹丹等利用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</a:t>
            </a:r>
            <a:r>
              <a:rPr lang="zh-CN" altLang="en-US" sz="1600" dirty="0"/>
              <a:t>月～</a:t>
            </a:r>
            <a:r>
              <a:rPr lang="en-US" altLang="zh-CN" sz="1600" dirty="0"/>
              <a:t>2024</a:t>
            </a:r>
            <a:r>
              <a:rPr lang="zh-CN" altLang="en-US" sz="1600" dirty="0"/>
              <a:t>年</a:t>
            </a:r>
            <a:r>
              <a:rPr lang="en-US" altLang="zh-CN" sz="1600" dirty="0"/>
              <a:t>5</a:t>
            </a:r>
            <a:r>
              <a:rPr lang="zh-CN" altLang="en-US" sz="1600" dirty="0"/>
              <a:t>月之间发布的</a:t>
            </a:r>
            <a:r>
              <a:rPr lang="en-US" altLang="zh-CN" sz="1600" dirty="0"/>
              <a:t>125</a:t>
            </a:r>
            <a:r>
              <a:rPr lang="zh-CN" altLang="en-US" sz="1600" dirty="0"/>
              <a:t>万条在线招聘信息，基于对岗位工作任务的具体描述，构建了各职业</a:t>
            </a:r>
            <a:r>
              <a:rPr lang="zh-CN" altLang="en-US" sz="1600" b="1" dirty="0">
                <a:solidFill>
                  <a:srgbClr val="9D1223"/>
                </a:solidFill>
              </a:rPr>
              <a:t>“大语言模型人工智能技术暴露度”</a:t>
            </a:r>
            <a:r>
              <a:rPr lang="zh-CN" altLang="en-US" sz="1600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94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61" y="774794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一、人工智能的劳动力替代与收入再分配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zh-CN" sz="2000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C26450-AFF9-9B24-6994-8DBD708D81CE}"/>
              </a:ext>
            </a:extLst>
          </p:cNvPr>
          <p:cNvSpPr txBox="1"/>
          <p:nvPr/>
        </p:nvSpPr>
        <p:spPr>
          <a:xfrm>
            <a:off x="110093" y="2048065"/>
            <a:ext cx="3814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400" dirty="0"/>
              <a:t>暴露指数最高的职业包括会计、编辑、销售及程序员等，这些主要是</a:t>
            </a:r>
            <a:r>
              <a:rPr lang="zh-CN" altLang="en-US" sz="1400" dirty="0">
                <a:solidFill>
                  <a:srgbClr val="9D1223"/>
                </a:solidFill>
              </a:rPr>
              <a:t>知识密集型的白领工作，工作内容涉及大量的文本处理和资料整合，其任务属性多属于规则化和重复性的任务，对创造性的需求较低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285750" indent="-285750" algn="just">
              <a:buFont typeface="Wingdings" panose="05000000000000000000" pitchFamily="2" charset="2"/>
              <a:buChar char="p"/>
            </a:pPr>
            <a:endParaRPr lang="en-US" altLang="zh-CN" sz="1400" dirty="0"/>
          </a:p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400" dirty="0"/>
              <a:t>暴露指数低的职业主要有餐饮服务人员、产业工人、家政服务人员等，这些工作多</a:t>
            </a:r>
            <a:r>
              <a:rPr lang="zh-CN" altLang="en-US" sz="1400" dirty="0">
                <a:solidFill>
                  <a:srgbClr val="9D1223"/>
                </a:solidFill>
              </a:rPr>
              <a:t>涉及体力劳动，且需要与人直接互动</a:t>
            </a:r>
            <a:r>
              <a:rPr lang="zh-CN" altLang="en-US" sz="1400" dirty="0"/>
              <a:t>。但需要注意的是，这些职业尽管受大语言模型的影响小，</a:t>
            </a:r>
            <a:r>
              <a:rPr lang="zh-CN" altLang="en-US" sz="1400" dirty="0">
                <a:solidFill>
                  <a:srgbClr val="9D1223"/>
                </a:solidFill>
              </a:rPr>
              <a:t>但可能受到机器人和其他数字技术的冲击</a:t>
            </a:r>
            <a:r>
              <a:rPr lang="zh-CN" altLang="en-US" sz="1400" dirty="0"/>
              <a:t>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4F4C99-163C-0FBC-C426-8D1A37D3A7FF}"/>
              </a:ext>
            </a:extLst>
          </p:cNvPr>
          <p:cNvGrpSpPr/>
          <p:nvPr/>
        </p:nvGrpSpPr>
        <p:grpSpPr>
          <a:xfrm>
            <a:off x="3924538" y="1391478"/>
            <a:ext cx="8201201" cy="4424333"/>
            <a:chOff x="3924538" y="1391478"/>
            <a:chExt cx="8201201" cy="442433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234331-691F-91B6-A58C-8BC476A2A85F}"/>
                </a:ext>
              </a:extLst>
            </p:cNvPr>
            <p:cNvSpPr/>
            <p:nvPr/>
          </p:nvSpPr>
          <p:spPr>
            <a:xfrm>
              <a:off x="3924538" y="1391478"/>
              <a:ext cx="8201201" cy="44243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1F8D34-14A5-6A62-DDFF-B4F63154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8299" y="1444786"/>
              <a:ext cx="8022247" cy="4249002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496E992-5FAE-A57F-0CC8-20BDC1FE8C92}"/>
              </a:ext>
            </a:extLst>
          </p:cNvPr>
          <p:cNvSpPr txBox="1"/>
          <p:nvPr/>
        </p:nvSpPr>
        <p:spPr>
          <a:xfrm>
            <a:off x="310791" y="6042374"/>
            <a:ext cx="1159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/>
              <a:t>来源：</a:t>
            </a:r>
            <a:r>
              <a:rPr lang="zh-CN" altLang="en-US" sz="1400" dirty="0">
                <a:hlinkClick r:id="rId5"/>
              </a:rPr>
              <a:t>张丹丹</a:t>
            </a:r>
            <a:r>
              <a:rPr lang="en-US" altLang="zh-CN" sz="1400" dirty="0">
                <a:hlinkClick r:id="rId5"/>
              </a:rPr>
              <a:t>,</a:t>
            </a:r>
            <a:r>
              <a:rPr lang="zh-CN" altLang="en-US" sz="1400" dirty="0">
                <a:hlinkClick r:id="rId5"/>
              </a:rPr>
              <a:t>于航</a:t>
            </a:r>
            <a:r>
              <a:rPr lang="en-US" altLang="zh-CN" sz="1400" dirty="0">
                <a:hlinkClick r:id="rId5"/>
              </a:rPr>
              <a:t>,</a:t>
            </a:r>
            <a:r>
              <a:rPr lang="zh-CN" altLang="en-US" sz="1400" dirty="0">
                <a:hlinkClick r:id="rId5"/>
              </a:rPr>
              <a:t>李力行</a:t>
            </a:r>
            <a:r>
              <a:rPr lang="en-US" altLang="zh-CN" sz="1400" dirty="0">
                <a:hlinkClick r:id="rId5"/>
              </a:rPr>
              <a:t>,</a:t>
            </a:r>
            <a:r>
              <a:rPr lang="zh-CN" altLang="en-US" sz="1400" dirty="0">
                <a:hlinkClick r:id="rId5"/>
              </a:rPr>
              <a:t>等</a:t>
            </a:r>
            <a:r>
              <a:rPr lang="en-US" altLang="zh-CN" sz="1400" dirty="0">
                <a:hlinkClick r:id="rId5"/>
              </a:rPr>
              <a:t>.</a:t>
            </a:r>
            <a:r>
              <a:rPr lang="zh-CN" altLang="en-US" sz="1400" dirty="0">
                <a:hlinkClick r:id="rId5"/>
              </a:rPr>
              <a:t>中国人工智能技术暴露度的测算及其对劳动需求的影响</a:t>
            </a:r>
            <a:r>
              <a:rPr lang="en-US" altLang="zh-CN" sz="1400" dirty="0">
                <a:hlinkClick r:id="rId5"/>
              </a:rPr>
              <a:t>——</a:t>
            </a:r>
            <a:r>
              <a:rPr lang="zh-CN" altLang="en-US" sz="1400" dirty="0">
                <a:hlinkClick r:id="rId5"/>
              </a:rPr>
              <a:t>基于大语言模型的新证据</a:t>
            </a:r>
            <a:r>
              <a:rPr lang="en-US" altLang="zh-CN" sz="1400" dirty="0">
                <a:hlinkClick r:id="rId5"/>
              </a:rPr>
              <a:t>[J].</a:t>
            </a:r>
            <a:r>
              <a:rPr lang="zh-CN" altLang="en-US" sz="1400" dirty="0">
                <a:hlinkClick r:id="rId5"/>
              </a:rPr>
              <a:t>管理世界</a:t>
            </a:r>
            <a:r>
              <a:rPr lang="en-US" altLang="zh-CN" sz="1400" dirty="0">
                <a:hlinkClick r:id="rId5"/>
              </a:rPr>
              <a:t>,2025,41(07):59-75.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62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613274"/>
            <a:ext cx="4026746" cy="7985624"/>
          </a:xfrm>
          <a:prstGeom prst="rect">
            <a:avLst/>
          </a:prstGeom>
          <a:blipFill dpi="0" rotWithShape="1">
            <a:blip r:embed="rId3" cstate="email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01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1" y="3383558"/>
            <a:ext cx="2035486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ONE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25709" y="2827639"/>
            <a:ext cx="6237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人工智能对就业、收入分配影响的阶段性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36060" y="2868930"/>
            <a:ext cx="1085850" cy="1085850"/>
            <a:chOff x="11236" y="6127"/>
            <a:chExt cx="1710" cy="1710"/>
          </a:xfrm>
        </p:grpSpPr>
        <p:sp>
          <p:nvSpPr>
            <p:cNvPr id="4" name="椭圆 3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36" y="972371"/>
            <a:ext cx="10874528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zh-CN" altLang="en-US" sz="2000" b="1" dirty="0"/>
              <a:t>（二）工业机器人对劳动力的替代</a:t>
            </a:r>
            <a:endParaRPr lang="en-US" altLang="zh-CN" sz="2000" b="1" dirty="0"/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核心特征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广泛应用于制造业生产线：</a:t>
            </a:r>
            <a:r>
              <a:rPr lang="zh-CN" altLang="en-US" dirty="0"/>
              <a:t>汽车制造、电子组装等行业中，机器人承担</a:t>
            </a:r>
            <a:r>
              <a:rPr lang="zh-CN" altLang="en-US" b="1" dirty="0"/>
              <a:t>焊接、装配、搬运</a:t>
            </a:r>
            <a:r>
              <a:rPr lang="zh-CN" altLang="en-US" dirty="0"/>
              <a:t>等任务。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高效率与高精度优势明显：</a:t>
            </a:r>
            <a:r>
              <a:rPr lang="zh-CN" altLang="en-US" dirty="0"/>
              <a:t>可实现</a:t>
            </a:r>
            <a:r>
              <a:rPr lang="en-US" altLang="zh-CN" b="1" dirty="0"/>
              <a:t>24</a:t>
            </a:r>
            <a:r>
              <a:rPr lang="zh-CN" altLang="en-US" b="1" dirty="0"/>
              <a:t>小时连续作业</a:t>
            </a:r>
            <a:r>
              <a:rPr lang="zh-CN" altLang="en-US" dirty="0"/>
              <a:t>，具备高稳定性与低错误率，显著提升生产效率与产品质量。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95DE3F94-2B6A-A90B-DBD6-FB247B868DA0}"/>
              </a:ext>
            </a:extLst>
          </p:cNvPr>
          <p:cNvSpPr/>
          <p:nvPr/>
        </p:nvSpPr>
        <p:spPr>
          <a:xfrm>
            <a:off x="4856037" y="3064179"/>
            <a:ext cx="2479924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主要影响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8B4794-AB8B-E289-F88A-8FA62DB86018}"/>
              </a:ext>
            </a:extLst>
          </p:cNvPr>
          <p:cNvSpPr/>
          <p:nvPr/>
        </p:nvSpPr>
        <p:spPr>
          <a:xfrm>
            <a:off x="564471" y="4073429"/>
            <a:ext cx="3412273" cy="2162272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替代效应显著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工业机器人替代大量</a:t>
            </a:r>
            <a:r>
              <a:rPr lang="zh-CN" altLang="en-US" b="1" dirty="0"/>
              <a:t>重复性、体力密集型劳动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对低技能劳动力形成较大冲击，</a:t>
            </a:r>
            <a:r>
              <a:rPr lang="zh-CN" altLang="en-US" b="1" dirty="0"/>
              <a:t>失业风险上升</a:t>
            </a:r>
            <a:r>
              <a:rPr lang="zh-CN" altLang="en-US" dirty="0"/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142E7-02D4-CE00-D02D-8315F370385E}"/>
              </a:ext>
            </a:extLst>
          </p:cNvPr>
          <p:cNvSpPr/>
          <p:nvPr/>
        </p:nvSpPr>
        <p:spPr>
          <a:xfrm>
            <a:off x="4441903" y="4073428"/>
            <a:ext cx="3412273" cy="2162272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企业用工结构转变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企业为追求</a:t>
            </a:r>
            <a:r>
              <a:rPr lang="zh-CN" altLang="en-US" b="1" dirty="0"/>
              <a:t>降本增效与竞争力提升</a:t>
            </a:r>
            <a:r>
              <a:rPr lang="zh-CN" altLang="en-US" dirty="0"/>
              <a:t>，优先采用机器人替代人工；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劳动力需求向</a:t>
            </a:r>
            <a:r>
              <a:rPr lang="zh-CN" altLang="en-US" b="1" dirty="0"/>
              <a:t>高技能技术工人与设备维护人员</a:t>
            </a:r>
            <a:r>
              <a:rPr lang="zh-CN" altLang="en-US" dirty="0"/>
              <a:t>转移。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FB9014-00AB-AB47-8A46-DF63350C31E0}"/>
              </a:ext>
            </a:extLst>
          </p:cNvPr>
          <p:cNvSpPr/>
          <p:nvPr/>
        </p:nvSpPr>
        <p:spPr>
          <a:xfrm>
            <a:off x="8319335" y="4073428"/>
            <a:ext cx="3412273" cy="2162272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长期影响深化</a:t>
            </a:r>
            <a:endParaRPr lang="zh-CN" altLang="en-US" dirty="0"/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推动制造业</a:t>
            </a:r>
            <a:r>
              <a:rPr lang="zh-CN" altLang="en-US" b="1" dirty="0"/>
              <a:t>自动化与智能化升级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u"/>
            </a:pPr>
            <a:r>
              <a:rPr lang="zh-CN" altLang="en-US" dirty="0"/>
              <a:t>加速劳动力市场结构性分化。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B8394F02-DAF4-4C1C-99FB-F25A97152994}"/>
              </a:ext>
            </a:extLst>
          </p:cNvPr>
          <p:cNvSpPr/>
          <p:nvPr/>
        </p:nvSpPr>
        <p:spPr>
          <a:xfrm rot="5400000">
            <a:off x="5903630" y="-106473"/>
            <a:ext cx="384738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48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1" y="927777"/>
            <a:ext cx="1087452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zh-CN" altLang="en-US" sz="2000" b="1" dirty="0"/>
              <a:t>（三）替代效应导致收入再分配失衡</a:t>
            </a:r>
            <a:endParaRPr lang="en-US" altLang="zh-CN" sz="2000" b="1" dirty="0"/>
          </a:p>
          <a:p>
            <a:pPr algn="just">
              <a:spcBef>
                <a:spcPts val="1200"/>
              </a:spcBef>
            </a:pPr>
            <a:r>
              <a:rPr lang="zh-CN" altLang="en-US" b="1" dirty="0"/>
              <a:t>核心概念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再分配问题</a:t>
            </a:r>
            <a:r>
              <a:rPr lang="zh-CN" altLang="en-US" dirty="0"/>
              <a:t>：通过</a:t>
            </a:r>
            <a:r>
              <a:rPr lang="zh-CN" altLang="en-US" b="1" dirty="0"/>
              <a:t>税收、转移支付、社会保障</a:t>
            </a:r>
            <a:r>
              <a:rPr lang="zh-CN" altLang="en-US" dirty="0"/>
              <a:t>等机制，对社会收入与财富进行再分配。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b="1" dirty="0"/>
              <a:t>人工智能的替代效应</a:t>
            </a:r>
            <a:r>
              <a:rPr lang="zh-CN" altLang="en-US" dirty="0"/>
              <a:t>正在改变财富分配格局，带来新的</a:t>
            </a:r>
            <a:r>
              <a:rPr lang="zh-CN" altLang="en-US" b="1" dirty="0"/>
              <a:t>不平等结构</a:t>
            </a:r>
            <a:r>
              <a:rPr lang="zh-CN" altLang="en-US" dirty="0"/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7D6A17-8AD3-EB90-9114-16F5DFBE450D}"/>
              </a:ext>
            </a:extLst>
          </p:cNvPr>
          <p:cNvSpPr/>
          <p:nvPr/>
        </p:nvSpPr>
        <p:spPr>
          <a:xfrm>
            <a:off x="533081" y="2829869"/>
            <a:ext cx="5399089" cy="3343372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短期影响：财富集中与不平等加剧</a:t>
            </a:r>
          </a:p>
          <a:p>
            <a:pPr algn="just">
              <a:spcBef>
                <a:spcPts val="600"/>
              </a:spcBef>
              <a:buFont typeface="+mj-lt"/>
              <a:buAutoNum type="arabicPeriod"/>
            </a:pPr>
            <a:r>
              <a:rPr lang="zh-CN" altLang="en-US" b="1" dirty="0"/>
              <a:t>资本集中效应明显</a:t>
            </a:r>
            <a:endParaRPr lang="zh-CN" altLang="en-US" dirty="0"/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研发与应用需高额投资，资金集中于</a:t>
            </a:r>
            <a:r>
              <a:rPr lang="zh-CN" altLang="en-US" b="1" dirty="0"/>
              <a:t>少数大型企业与资本持有者</a:t>
            </a:r>
            <a:r>
              <a:rPr lang="zh-CN" altLang="en-US" dirty="0"/>
              <a:t>；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技术掌握者通过垄断优势</a:t>
            </a:r>
            <a:r>
              <a:rPr lang="zh-CN" altLang="en-US" b="1" dirty="0"/>
              <a:t>获取超额利润与市场份额</a:t>
            </a:r>
            <a:r>
              <a:rPr lang="zh-CN" altLang="en-US" dirty="0"/>
              <a:t>。</a:t>
            </a:r>
          </a:p>
          <a:p>
            <a:pPr algn="just">
              <a:spcBef>
                <a:spcPts val="600"/>
              </a:spcBef>
              <a:buFont typeface="+mj-lt"/>
              <a:buAutoNum type="arabicPeriod"/>
            </a:pPr>
            <a:r>
              <a:rPr lang="zh-CN" altLang="en-US" b="1" dirty="0"/>
              <a:t>“赢者通吃”机制强化</a:t>
            </a:r>
            <a:endParaRPr lang="zh-CN" altLang="en-US" dirty="0"/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数字平台企业凭借</a:t>
            </a:r>
            <a:r>
              <a:rPr lang="en-US" altLang="zh-CN" dirty="0"/>
              <a:t>AI</a:t>
            </a:r>
            <a:r>
              <a:rPr lang="zh-CN" altLang="en-US" dirty="0"/>
              <a:t>能力</a:t>
            </a:r>
            <a:r>
              <a:rPr lang="zh-CN" altLang="en-US" b="1" dirty="0"/>
              <a:t>吸引更多用户与资源</a:t>
            </a:r>
            <a:r>
              <a:rPr lang="zh-CN" altLang="en-US" dirty="0"/>
              <a:t>；</a:t>
            </a:r>
          </a:p>
          <a:p>
            <a:pPr marL="742950" lvl="1" indent="-285750"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dirty="0"/>
              <a:t>市场份额进一步集中，</a:t>
            </a:r>
            <a:r>
              <a:rPr lang="zh-CN" altLang="en-US" b="1" dirty="0"/>
              <a:t>财富向头部企业聚集</a:t>
            </a:r>
            <a:r>
              <a:rPr lang="zh-CN" altLang="en-US" dirty="0"/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9C9F72-62A6-9635-A6D5-9361E4A3C528}"/>
              </a:ext>
            </a:extLst>
          </p:cNvPr>
          <p:cNvSpPr/>
          <p:nvPr/>
        </p:nvSpPr>
        <p:spPr>
          <a:xfrm>
            <a:off x="6259830" y="3191819"/>
            <a:ext cx="5399089" cy="2173931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800"/>
              </a:spcBef>
            </a:pPr>
            <a:r>
              <a:rPr lang="zh-CN" altLang="en-US" b="1" dirty="0"/>
              <a:t>长期影响：技术普惠决定分配格局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若</a:t>
            </a:r>
            <a:r>
              <a:rPr lang="en-US" altLang="zh-CN" dirty="0"/>
              <a:t>AI</a:t>
            </a:r>
            <a:r>
              <a:rPr lang="zh-CN" altLang="en-US" dirty="0"/>
              <a:t>推动</a:t>
            </a:r>
            <a:r>
              <a:rPr lang="zh-CN" altLang="en-US" b="1" dirty="0"/>
              <a:t>普惠性技术进步</a:t>
            </a:r>
            <a:r>
              <a:rPr lang="zh-CN" altLang="en-US" dirty="0"/>
              <a:t> → 更多企业与个人共享红利 → </a:t>
            </a:r>
            <a:r>
              <a:rPr lang="zh-CN" altLang="en-US" b="1" dirty="0"/>
              <a:t>不平等缓解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800"/>
              </a:spcBef>
              <a:buFont typeface="Wingdings" pitchFamily="2" charset="2"/>
              <a:buChar char="l"/>
            </a:pPr>
            <a:r>
              <a:rPr lang="zh-CN" altLang="en-US" dirty="0"/>
              <a:t>若</a:t>
            </a:r>
            <a:r>
              <a:rPr lang="en-US" altLang="zh-CN" dirty="0"/>
              <a:t>AI</a:t>
            </a:r>
            <a:r>
              <a:rPr lang="zh-CN" altLang="en-US" dirty="0"/>
              <a:t>发展集中于少数领域与主体 → 财富积累持续偏向少数 → </a:t>
            </a:r>
            <a:r>
              <a:rPr lang="zh-CN" altLang="en-US" b="1" dirty="0"/>
              <a:t>分配失衡加剧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13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973418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effectLst/>
                <a:latin typeface="+mn-ea"/>
                <a:cs typeface="Times New Roman" panose="02020603050405020304" pitchFamily="18" charset="0"/>
              </a:rPr>
              <a:t>二、人工智能与马尔萨斯主义的重返</a:t>
            </a:r>
            <a:r>
              <a:rPr lang="zh-CN" altLang="zh-CN" sz="2000" dirty="0">
                <a:effectLst/>
                <a:latin typeface="+mn-ea"/>
              </a:rPr>
              <a:t> </a:t>
            </a:r>
            <a:endParaRPr lang="zh-CN" altLang="zh-CN" sz="2000" dirty="0">
              <a:latin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3A7E-39C7-404E-A4FA-B73289C1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1459958"/>
            <a:ext cx="1025632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zh-CN" altLang="en-US" b="1" dirty="0"/>
              <a:t>（一）马尔萨斯主义的核心观点</a:t>
            </a:r>
            <a:endParaRPr lang="en-US" altLang="zh-CN" b="1" dirty="0"/>
          </a:p>
          <a:p>
            <a:pPr>
              <a:spcBef>
                <a:spcPts val="1200"/>
              </a:spcBef>
            </a:pPr>
            <a:r>
              <a:rPr lang="zh-CN" altLang="en-US" b="1" dirty="0"/>
              <a:t>理论提出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提出者：</a:t>
            </a:r>
            <a:r>
              <a:rPr lang="zh-CN" altLang="en-US" b="1" dirty="0"/>
              <a:t>托马斯</a:t>
            </a:r>
            <a:r>
              <a:rPr lang="en-US" altLang="zh-CN" b="1" dirty="0"/>
              <a:t>·</a:t>
            </a:r>
            <a:r>
              <a:rPr lang="zh-CN" altLang="en-US" b="1" dirty="0"/>
              <a:t>罗伯特</a:t>
            </a:r>
            <a:r>
              <a:rPr lang="en-US" altLang="zh-CN" b="1" dirty="0"/>
              <a:t>·</a:t>
            </a:r>
            <a:r>
              <a:rPr lang="zh-CN" altLang="en-US" b="1" dirty="0"/>
              <a:t>马尔萨斯（</a:t>
            </a:r>
            <a:r>
              <a:rPr lang="en-US" altLang="zh-CN" b="1" dirty="0"/>
              <a:t>Thomas R. Malthus</a:t>
            </a:r>
            <a:r>
              <a:rPr lang="zh-CN" altLang="en-US" b="1" dirty="0"/>
              <a:t>）</a:t>
            </a:r>
            <a:r>
              <a:rPr lang="zh-CN" altLang="en-US" dirty="0"/>
              <a:t>，英国政治经济学家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代表作：</a:t>
            </a:r>
            <a:r>
              <a:rPr lang="en-US" altLang="zh-CN" b="1" dirty="0"/>
              <a:t>《</a:t>
            </a:r>
            <a:r>
              <a:rPr lang="zh-CN" altLang="en-US" b="1" dirty="0"/>
              <a:t>人口原理</a:t>
            </a:r>
            <a:r>
              <a:rPr lang="en-US" altLang="zh-CN" b="1" dirty="0"/>
              <a:t>》</a:t>
            </a:r>
            <a:r>
              <a:rPr lang="zh-CN" altLang="en-US" b="1" dirty="0"/>
              <a:t>（</a:t>
            </a:r>
            <a:r>
              <a:rPr lang="en-US" altLang="zh-CN" b="1" dirty="0"/>
              <a:t>An Essay on the Principle of Population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1B3FE0-5FF6-3D12-1D89-66FB3807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3211543"/>
            <a:ext cx="1025632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核心论断</a:t>
            </a:r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zh-CN" altLang="en-US" b="1" dirty="0"/>
              <a:t> 人口增长规律：</a:t>
            </a:r>
            <a:r>
              <a:rPr lang="zh-CN" altLang="en-US" dirty="0"/>
              <a:t>人口以</a:t>
            </a:r>
            <a:r>
              <a:rPr lang="zh-CN" altLang="en-US" b="1" dirty="0"/>
              <a:t>几何级数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16…</a:t>
            </a:r>
            <a:r>
              <a:rPr lang="zh-CN" altLang="en-US" dirty="0"/>
              <a:t>）增长；</a:t>
            </a:r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zh-CN" altLang="en-US" b="1" dirty="0"/>
              <a:t> 生存资料增长规律：</a:t>
            </a:r>
            <a:r>
              <a:rPr lang="zh-CN" altLang="en-US" dirty="0"/>
              <a:t>食物与资源以</a:t>
            </a:r>
            <a:r>
              <a:rPr lang="zh-CN" altLang="en-US" b="1" dirty="0"/>
              <a:t>算数级数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5…</a:t>
            </a:r>
            <a:r>
              <a:rPr lang="zh-CN" altLang="en-US" dirty="0"/>
              <a:t>）增长；</a:t>
            </a:r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zh-CN" altLang="en-US" b="1" dirty="0"/>
              <a:t> 增长差异的结果：</a:t>
            </a:r>
            <a:r>
              <a:rPr lang="zh-CN" altLang="en-US" dirty="0"/>
              <a:t>人口增长速度远快于资源增长 → </a:t>
            </a:r>
            <a:r>
              <a:rPr lang="zh-CN" altLang="en-US" b="1" dirty="0"/>
              <a:t>资源短缺、贫困蔓延</a:t>
            </a:r>
            <a:r>
              <a:rPr lang="zh-CN" altLang="en-US" dirty="0"/>
              <a:t>。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0FC821C-F190-55FD-B057-1B8D0B12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4968463"/>
            <a:ext cx="1025632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200"/>
              </a:spcBef>
            </a:pPr>
            <a:r>
              <a:rPr lang="zh-CN" altLang="en-US" b="1" dirty="0"/>
              <a:t>社会影响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人口过剩导致</a:t>
            </a:r>
            <a:r>
              <a:rPr lang="zh-CN" altLang="en-US" b="1" dirty="0"/>
              <a:t>粮食不足、生活水平下降</a:t>
            </a:r>
            <a:r>
              <a:rPr lang="zh-CN" altLang="en-US" dirty="0"/>
              <a:t>；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引发</a:t>
            </a:r>
            <a:r>
              <a:rPr lang="zh-CN" altLang="en-US" b="1" dirty="0"/>
              <a:t>贫困、疾病与社会动荡</a:t>
            </a:r>
            <a:r>
              <a:rPr lang="zh-CN" altLang="en-US" dirty="0"/>
              <a:t>；</a:t>
            </a:r>
          </a:p>
          <a:p>
            <a:pPr marL="742950" lvl="1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提出需通过</a:t>
            </a:r>
            <a:r>
              <a:rPr lang="zh-CN" altLang="en-US" b="1" dirty="0"/>
              <a:t>节制生育与道德约束</a:t>
            </a:r>
            <a:r>
              <a:rPr lang="zh-CN" altLang="en-US" dirty="0"/>
              <a:t>控制人口增长。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4386F5-3D63-A871-B1F6-415F0743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00" y="3057826"/>
            <a:ext cx="2416009" cy="32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6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973418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/>
              <a:t>（二）人工智能对马尔萨斯主义重返的影响</a:t>
            </a:r>
            <a:endParaRPr lang="zh-CN" altLang="zh-CN" b="1" dirty="0">
              <a:latin typeface="Arial" panose="020B0604020202020204" pitchFamily="34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9FD48C27-6B44-FA06-1BF4-C6326AC84A13}"/>
              </a:ext>
            </a:extLst>
          </p:cNvPr>
          <p:cNvSpPr/>
          <p:nvPr/>
        </p:nvSpPr>
        <p:spPr>
          <a:xfrm>
            <a:off x="3669984" y="1511919"/>
            <a:ext cx="4814652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/>
              <a:t>人工智能对马尔萨斯主义重返的影响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2B6119-82B2-E36B-36CD-96D01A7A88E7}"/>
              </a:ext>
            </a:extLst>
          </p:cNvPr>
          <p:cNvSpPr/>
          <p:nvPr/>
        </p:nvSpPr>
        <p:spPr>
          <a:xfrm>
            <a:off x="545782" y="2561540"/>
            <a:ext cx="3412273" cy="350906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技术进步引发的资源竞争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b="1" dirty="0"/>
              <a:t>AI</a:t>
            </a:r>
            <a:r>
              <a:rPr lang="zh-CN" altLang="en-US" b="1" dirty="0"/>
              <a:t>提升生产效率</a:t>
            </a:r>
            <a:r>
              <a:rPr lang="zh-CN" altLang="en-US" dirty="0"/>
              <a:t>，但也带来</a:t>
            </a:r>
            <a:r>
              <a:rPr lang="zh-CN" altLang="en-US" b="1" dirty="0"/>
              <a:t>技术分配不均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富裕群体可负担高昂技术成本，获得更高收益；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低收入群体被边缘化，</a:t>
            </a:r>
            <a:r>
              <a:rPr lang="zh-CN" altLang="en-US" b="1" dirty="0"/>
              <a:t>社会分层与资源竞争加剧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人类社会可能重新陷入“资源有限、竞争加剧”的</a:t>
            </a:r>
            <a:r>
              <a:rPr lang="zh-CN" altLang="en-US" b="1" dirty="0"/>
              <a:t>马尔萨斯困境</a:t>
            </a:r>
            <a:r>
              <a:rPr lang="zh-CN" altLang="en-US" dirty="0"/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482EEC-9D53-36B9-F90F-1C5978CA3B30}"/>
              </a:ext>
            </a:extLst>
          </p:cNvPr>
          <p:cNvSpPr/>
          <p:nvPr/>
        </p:nvSpPr>
        <p:spPr>
          <a:xfrm>
            <a:off x="4423214" y="2561539"/>
            <a:ext cx="3412273" cy="350905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独立化引发资源冲突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当</a:t>
            </a:r>
            <a:r>
              <a:rPr lang="en-US" altLang="zh-CN" dirty="0"/>
              <a:t>AI</a:t>
            </a:r>
            <a:r>
              <a:rPr lang="zh-CN" altLang="en-US" dirty="0"/>
              <a:t>具备</a:t>
            </a:r>
            <a:r>
              <a:rPr lang="zh-CN" altLang="en-US" b="1" dirty="0"/>
              <a:t>自主学习与目标优化能力</a:t>
            </a:r>
            <a:r>
              <a:rPr lang="zh-CN" altLang="en-US" dirty="0"/>
              <a:t>，可能与人类利益冲突；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en-US" altLang="zh-CN" dirty="0"/>
              <a:t>AI</a:t>
            </a:r>
            <a:r>
              <a:rPr lang="zh-CN" altLang="en-US" dirty="0"/>
              <a:t>具备更强的</a:t>
            </a:r>
            <a:r>
              <a:rPr lang="zh-CN" altLang="en-US" b="1" dirty="0"/>
              <a:t>生产与资源利用效率</a:t>
            </a:r>
            <a:r>
              <a:rPr lang="zh-CN" altLang="en-US" dirty="0"/>
              <a:t>，在竞争中超越人类；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出现“</a:t>
            </a:r>
            <a:r>
              <a:rPr lang="en-US" altLang="zh-CN" dirty="0"/>
              <a:t>AI</a:t>
            </a:r>
            <a:r>
              <a:rPr lang="zh-CN" altLang="en-US" dirty="0"/>
              <a:t>掠夺资源</a:t>
            </a:r>
            <a:r>
              <a:rPr lang="en-US" altLang="zh-CN" dirty="0"/>
              <a:t>—</a:t>
            </a:r>
            <a:r>
              <a:rPr lang="zh-CN" altLang="en-US" dirty="0"/>
              <a:t>人类生存空间被压缩”的新型</a:t>
            </a:r>
            <a:r>
              <a:rPr lang="zh-CN" altLang="en-US" b="1" dirty="0"/>
              <a:t>马尔萨斯式矛盾</a:t>
            </a:r>
            <a:r>
              <a:rPr lang="zh-CN" altLang="en-US" dirty="0"/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78124-48CC-97FF-5509-7723E078300D}"/>
              </a:ext>
            </a:extLst>
          </p:cNvPr>
          <p:cNvSpPr/>
          <p:nvPr/>
        </p:nvSpPr>
        <p:spPr>
          <a:xfrm>
            <a:off x="8300646" y="2561539"/>
            <a:ext cx="3412273" cy="350905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</a:t>
            </a:r>
            <a:r>
              <a:rPr lang="zh-CN" altLang="en-US" b="1" dirty="0"/>
              <a:t> 数据处理能力的不匹配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数据量呈</a:t>
            </a:r>
            <a:r>
              <a:rPr lang="zh-CN" altLang="en-US" b="1" dirty="0"/>
              <a:t>几何级增长</a:t>
            </a:r>
            <a:r>
              <a:rPr lang="zh-CN" altLang="en-US" dirty="0"/>
              <a:t>，但人类的处理能力增长有限；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数据存储、计算与能耗压力巨大，引发</a:t>
            </a:r>
            <a:r>
              <a:rPr lang="zh-CN" altLang="en-US" b="1" dirty="0"/>
              <a:t>能源与算力的资源短缺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出现“数据爆炸</a:t>
            </a:r>
            <a:r>
              <a:rPr lang="en-US" altLang="zh-CN" dirty="0"/>
              <a:t>—</a:t>
            </a:r>
            <a:r>
              <a:rPr lang="zh-CN" altLang="en-US" dirty="0"/>
              <a:t>算力瓶颈</a:t>
            </a:r>
            <a:r>
              <a:rPr lang="en-US" altLang="zh-CN" dirty="0"/>
              <a:t>—</a:t>
            </a:r>
            <a:r>
              <a:rPr lang="zh-CN" altLang="en-US" dirty="0"/>
              <a:t>资源浪费”的新型资源约束。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F9C5290E-6904-19BF-34DB-831C87D9CA10}"/>
              </a:ext>
            </a:extLst>
          </p:cNvPr>
          <p:cNvSpPr/>
          <p:nvPr/>
        </p:nvSpPr>
        <p:spPr>
          <a:xfrm rot="5400000">
            <a:off x="5884941" y="-1618361"/>
            <a:ext cx="384738" cy="785045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41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1" y="353331"/>
            <a:ext cx="1134363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第四节 人工智能对收入分配的影响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A81679-0DB9-4160-8B54-35DBCB1CE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1" y="973418"/>
            <a:ext cx="108745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/>
              <a:t>（三）应对策略：防止马尔萨斯主义重返</a:t>
            </a:r>
            <a:endParaRPr lang="zh-CN" altLang="zh-CN" b="1" dirty="0">
              <a:latin typeface="Arial" panose="020B0604020202020204" pitchFamily="34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FAF8E41-87A6-4CC1-A8E7-E07388E2E321}"/>
              </a:ext>
            </a:extLst>
          </p:cNvPr>
          <p:cNvSpPr/>
          <p:nvPr/>
        </p:nvSpPr>
        <p:spPr>
          <a:xfrm>
            <a:off x="3669984" y="1511919"/>
            <a:ext cx="4814652" cy="52410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/>
              <a:t>应对策略：防止马尔萨斯主义重返</a:t>
            </a:r>
            <a:endParaRPr kumimoji="1"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E0CD82-44F1-5B6F-EAED-5C4A286F15C2}"/>
              </a:ext>
            </a:extLst>
          </p:cNvPr>
          <p:cNvSpPr/>
          <p:nvPr/>
        </p:nvSpPr>
        <p:spPr>
          <a:xfrm>
            <a:off x="342581" y="2604236"/>
            <a:ext cx="2748355" cy="350906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1. </a:t>
            </a:r>
            <a:r>
              <a:rPr lang="zh-CN" altLang="en-US" b="1" dirty="0"/>
              <a:t>公平分配技术红利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制定</a:t>
            </a:r>
            <a:r>
              <a:rPr lang="zh-CN" altLang="en-US" b="1" dirty="0"/>
              <a:t>收入再分配政策</a:t>
            </a:r>
            <a:r>
              <a:rPr lang="zh-CN" altLang="en-US" dirty="0"/>
              <a:t>，确保</a:t>
            </a:r>
            <a:r>
              <a:rPr lang="en-US" altLang="zh-CN" dirty="0"/>
              <a:t>AI</a:t>
            </a:r>
            <a:r>
              <a:rPr lang="zh-CN" altLang="en-US" dirty="0"/>
              <a:t>成果惠及全民；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对</a:t>
            </a:r>
            <a:r>
              <a:rPr lang="zh-CN" altLang="en-US" b="1" dirty="0"/>
              <a:t>技术增强和技能提升</a:t>
            </a:r>
            <a:r>
              <a:rPr lang="zh-CN" altLang="en-US" dirty="0"/>
              <a:t>给予财政补贴；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通过</a:t>
            </a:r>
            <a:r>
              <a:rPr lang="zh-CN" altLang="en-US" b="1" dirty="0"/>
              <a:t>税收与转移支付</a:t>
            </a:r>
            <a:r>
              <a:rPr lang="zh-CN" altLang="en-US" dirty="0"/>
              <a:t>调节财富集中；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加强</a:t>
            </a:r>
            <a:r>
              <a:rPr lang="en-US" altLang="zh-CN" dirty="0"/>
              <a:t>AI</a:t>
            </a:r>
            <a:r>
              <a:rPr lang="zh-CN" altLang="en-US" dirty="0"/>
              <a:t>资源监管，防止</a:t>
            </a:r>
            <a:r>
              <a:rPr lang="zh-CN" altLang="en-US" b="1" dirty="0"/>
              <a:t>垄断与过度竞争</a:t>
            </a:r>
            <a:r>
              <a:rPr lang="zh-CN" altLang="en-US" dirty="0"/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710E05-5F3E-C9C6-B757-9ED98075C8B4}"/>
              </a:ext>
            </a:extLst>
          </p:cNvPr>
          <p:cNvSpPr/>
          <p:nvPr/>
        </p:nvSpPr>
        <p:spPr>
          <a:xfrm>
            <a:off x="3260090" y="2604236"/>
            <a:ext cx="2748355" cy="350905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2. </a:t>
            </a:r>
            <a:r>
              <a:rPr lang="zh-CN" altLang="en-US" b="1" dirty="0"/>
              <a:t>强化教育与技能培训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推行</a:t>
            </a:r>
            <a:r>
              <a:rPr lang="en-US" altLang="zh-CN" b="1" dirty="0"/>
              <a:t>AI</a:t>
            </a:r>
            <a:r>
              <a:rPr lang="zh-CN" altLang="en-US" b="1" dirty="0"/>
              <a:t>相关技能与创新能力培训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提升劳动者的</a:t>
            </a:r>
            <a:r>
              <a:rPr lang="zh-CN" altLang="en-US" b="1" dirty="0"/>
              <a:t>学习能力与数字素养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建立终身学习机制，缓解技术替代冲击。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0F5FF1-7826-ED67-4E76-72EE3067FEA8}"/>
              </a:ext>
            </a:extLst>
          </p:cNvPr>
          <p:cNvSpPr/>
          <p:nvPr/>
        </p:nvSpPr>
        <p:spPr>
          <a:xfrm>
            <a:off x="6177599" y="2604235"/>
            <a:ext cx="2748355" cy="350905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3. </a:t>
            </a:r>
            <a:r>
              <a:rPr lang="zh-CN" altLang="en-US" b="1" dirty="0"/>
              <a:t>推动跨学科协作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促进</a:t>
            </a:r>
            <a:r>
              <a:rPr lang="zh-CN" altLang="en-US" b="1" dirty="0"/>
              <a:t>经济学、计算机科学、社会学</a:t>
            </a:r>
            <a:r>
              <a:rPr lang="zh-CN" altLang="en-US" dirty="0"/>
              <a:t>等领域协同研究；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系统分析</a:t>
            </a:r>
            <a:r>
              <a:rPr lang="en-US" altLang="zh-CN" dirty="0"/>
              <a:t>AI</a:t>
            </a:r>
            <a:r>
              <a:rPr lang="zh-CN" altLang="en-US" dirty="0"/>
              <a:t>对</a:t>
            </a:r>
            <a:r>
              <a:rPr lang="zh-CN" altLang="en-US" b="1" dirty="0"/>
              <a:t>社会结构、就业与文化</a:t>
            </a:r>
            <a:r>
              <a:rPr lang="zh-CN" altLang="en-US" dirty="0"/>
              <a:t>的综合影响；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形成科学、系统的政策与伦理应对体系。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9368501E-38D9-0534-CDFA-018EAEB3D00A}"/>
              </a:ext>
            </a:extLst>
          </p:cNvPr>
          <p:cNvSpPr/>
          <p:nvPr/>
        </p:nvSpPr>
        <p:spPr>
          <a:xfrm rot="5400000">
            <a:off x="5929032" y="-2442934"/>
            <a:ext cx="384738" cy="949960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AC2F8D-6170-8812-E9C8-6390FB25451D}"/>
              </a:ext>
            </a:extLst>
          </p:cNvPr>
          <p:cNvSpPr/>
          <p:nvPr/>
        </p:nvSpPr>
        <p:spPr>
          <a:xfrm>
            <a:off x="9095108" y="2604234"/>
            <a:ext cx="2748355" cy="350905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altLang="zh-CN" b="1" dirty="0"/>
              <a:t>4. </a:t>
            </a:r>
            <a:r>
              <a:rPr lang="zh-CN" altLang="en-US" b="1" dirty="0"/>
              <a:t>构建包容与协商机制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鼓励</a:t>
            </a:r>
            <a:r>
              <a:rPr lang="zh-CN" altLang="en-US" b="1" dirty="0"/>
              <a:t>社会公众广泛参与</a:t>
            </a:r>
            <a:r>
              <a:rPr lang="en-US" altLang="zh-CN" dirty="0"/>
              <a:t>AI</a:t>
            </a:r>
            <a:r>
              <a:rPr lang="zh-CN" altLang="en-US" dirty="0"/>
              <a:t>治理讨论；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强化政府、企业与社会组织的</a:t>
            </a:r>
            <a:r>
              <a:rPr lang="zh-CN" altLang="en-US" b="1" dirty="0"/>
              <a:t>协同决策机制</a:t>
            </a:r>
            <a:r>
              <a:rPr lang="zh-CN" altLang="en-US" dirty="0"/>
              <a:t>；</a:t>
            </a:r>
          </a:p>
          <a:p>
            <a:pPr marL="285750" indent="-285750" algn="just">
              <a:spcBef>
                <a:spcPts val="1200"/>
              </a:spcBef>
              <a:buFont typeface="Wingdings" pitchFamily="2" charset="2"/>
              <a:buChar char="l"/>
            </a:pPr>
            <a:r>
              <a:rPr lang="zh-CN" altLang="en-US" dirty="0"/>
              <a:t>确保</a:t>
            </a:r>
            <a:r>
              <a:rPr lang="en-US" altLang="zh-CN" dirty="0"/>
              <a:t>AI</a:t>
            </a:r>
            <a:r>
              <a:rPr lang="zh-CN" altLang="en-US" dirty="0"/>
              <a:t>发展方向符合</a:t>
            </a:r>
            <a:r>
              <a:rPr lang="zh-CN" altLang="en-US" b="1" dirty="0"/>
              <a:t>公共利益与社会价值观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26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231C055-1920-4156-2340-26C9ACA4A47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105918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人工智能在短期内可能导致收入分配不平等加剧的主要原因是（ ）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6021F7-8BF5-8AF7-304C-0663CBE4EC4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人工智能技术和资本集中于少数企业与投资者手中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38360B-3DDE-F38E-FCC1-2F1E315CDE3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人工智能降低了资本的进入门槛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6F2AEC-3820-5D2A-ECBA-0F4F46C3CA1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人工智能技术普遍扩散，所有劳动者均可受益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9EA98A-18DC-7277-012B-DE3D3E20CE8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/>
              <a:t>政府通过再分配政策有效调节了收入差距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384D2A5-68EC-5A0A-CED4-7000BA8A03C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1D1E4F2-C2D8-D428-EF7E-D9D4B2E94BC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2CDD99F-F0FE-13D0-5C6B-3A644492FF2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5F71CD3-0960-07DD-4C72-5D234756EB8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2EFCE9D8-BDF9-C034-DBF5-817670C9E4F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FE7B5F-7969-FDF2-C090-93F5587C5B7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06A9F15E-BBAE-2F6F-318E-D45B25B3B75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DBBBAFC3-EC8F-A43C-DA7E-FACF54EE894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4C33704B-46CD-4D86-C635-D0C5F2E374A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153DD25-067D-2ED3-B07A-E758E551004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0167F29-08E5-D6E8-8191-99FD2D007C2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245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37324C-0F09-9439-FC27-EF4D09942E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马尔萨斯主义认为，人口增长与生存资料增长速度相同，不会造成社会问题。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6A8E44-FB17-467F-972B-4A8E7A37B6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8ABB58-4061-8D3A-44FB-2FF0447372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F4F52A0-87A5-8878-6EAC-5C94684C5914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1A69BD6-2E93-9217-C4F2-984C5A760C5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4AA23D1-94A4-F042-01A3-F128393FC38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3F2F11-B550-6264-775D-01E61302863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632FD717-DE81-0122-74E5-52C71AEE45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F1CF55B4-F242-670D-B350-85BE7C71D31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DF334A4C-C326-74E2-529E-D5777753472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7D3B350A-F084-7EFB-F841-7C8F35AAC97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A63AB33-0906-89B0-01CB-73EB7F239A0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0794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7986" y="0"/>
            <a:ext cx="12217204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993807" y="1705229"/>
            <a:ext cx="820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574030" y="4292600"/>
            <a:ext cx="1085850" cy="1085850"/>
            <a:chOff x="11236" y="6127"/>
            <a:chExt cx="1710" cy="1710"/>
          </a:xfrm>
        </p:grpSpPr>
        <p:sp>
          <p:nvSpPr>
            <p:cNvPr id="2" name="椭圆 1"/>
            <p:cNvSpPr/>
            <p:nvPr/>
          </p:nvSpPr>
          <p:spPr>
            <a:xfrm>
              <a:off x="11236" y="6127"/>
              <a:ext cx="1710" cy="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1" name="图片 10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324" y="6238"/>
              <a:ext cx="1533" cy="1488"/>
            </a:xfrm>
            <a:prstGeom prst="ellipse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6912" y="353331"/>
            <a:ext cx="8156632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第一节 人工智能对就业、收入分配影响的阶段性</a:t>
            </a:r>
          </a:p>
        </p:txBody>
      </p:sp>
      <p:sp>
        <p:nvSpPr>
          <p:cNvPr id="40" name="矩形: 圆角 42">
            <a:extLst>
              <a:ext uri="{FF2B5EF4-FFF2-40B4-BE49-F238E27FC236}">
                <a16:creationId xmlns:a16="http://schemas.microsoft.com/office/drawing/2014/main" id="{35E8ED43-F097-028C-E784-E58E1B27A891}"/>
              </a:ext>
            </a:extLst>
          </p:cNvPr>
          <p:cNvSpPr/>
          <p:nvPr/>
        </p:nvSpPr>
        <p:spPr>
          <a:xfrm>
            <a:off x="5261959" y="1904998"/>
            <a:ext cx="1505220" cy="2617694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矩形: 圆角 1">
            <a:extLst>
              <a:ext uri="{FF2B5EF4-FFF2-40B4-BE49-F238E27FC236}">
                <a16:creationId xmlns:a16="http://schemas.microsoft.com/office/drawing/2014/main" id="{CBB6F86D-DA14-9DBD-76A1-BF20A39580B1}"/>
              </a:ext>
            </a:extLst>
          </p:cNvPr>
          <p:cNvSpPr/>
          <p:nvPr/>
        </p:nvSpPr>
        <p:spPr>
          <a:xfrm>
            <a:off x="3473444" y="1904997"/>
            <a:ext cx="1505220" cy="2617689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1F4D443-958F-D2C2-E81F-53E72ABEC0A0}"/>
              </a:ext>
            </a:extLst>
          </p:cNvPr>
          <p:cNvGrpSpPr/>
          <p:nvPr/>
        </p:nvGrpSpPr>
        <p:grpSpPr>
          <a:xfrm>
            <a:off x="473214" y="1851674"/>
            <a:ext cx="11548224" cy="2590292"/>
            <a:chOff x="492322" y="1995725"/>
            <a:chExt cx="11548224" cy="2590292"/>
          </a:xfrm>
        </p:grpSpPr>
        <p:sp>
          <p:nvSpPr>
            <p:cNvPr id="43" name="矩形: 圆角 4">
              <a:extLst>
                <a:ext uri="{FF2B5EF4-FFF2-40B4-BE49-F238E27FC236}">
                  <a16:creationId xmlns:a16="http://schemas.microsoft.com/office/drawing/2014/main" id="{2F88969B-0ECB-97E7-97CF-670F32740F0C}"/>
                </a:ext>
              </a:extLst>
            </p:cNvPr>
            <p:cNvSpPr/>
            <p:nvPr/>
          </p:nvSpPr>
          <p:spPr>
            <a:xfrm>
              <a:off x="5446973" y="2118422"/>
              <a:ext cx="1112179" cy="669386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人工智能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创造效应</a:t>
              </a:r>
            </a:p>
          </p:txBody>
        </p:sp>
        <p:sp>
          <p:nvSpPr>
            <p:cNvPr id="44" name="矩形: 圆角 8">
              <a:extLst>
                <a:ext uri="{FF2B5EF4-FFF2-40B4-BE49-F238E27FC236}">
                  <a16:creationId xmlns:a16="http://schemas.microsoft.com/office/drawing/2014/main" id="{EA8CDF63-F819-71CF-258C-703010E1DBB3}"/>
                </a:ext>
              </a:extLst>
            </p:cNvPr>
            <p:cNvSpPr/>
            <p:nvPr/>
          </p:nvSpPr>
          <p:spPr>
            <a:xfrm>
              <a:off x="5464160" y="2970043"/>
              <a:ext cx="1112179" cy="669386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人工智能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替代效应</a:t>
              </a:r>
            </a:p>
          </p:txBody>
        </p:sp>
        <p:sp>
          <p:nvSpPr>
            <p:cNvPr id="45" name="矩形: 圆角 9">
              <a:extLst>
                <a:ext uri="{FF2B5EF4-FFF2-40B4-BE49-F238E27FC236}">
                  <a16:creationId xmlns:a16="http://schemas.microsoft.com/office/drawing/2014/main" id="{4858702E-6188-D529-68EB-94E5CCAE5FD8}"/>
                </a:ext>
              </a:extLst>
            </p:cNvPr>
            <p:cNvSpPr/>
            <p:nvPr/>
          </p:nvSpPr>
          <p:spPr>
            <a:xfrm>
              <a:off x="5464159" y="3916631"/>
              <a:ext cx="1112179" cy="669386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人工智能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补充效应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CE0DB72-FFCA-B6AC-26D8-ED4CF2D3D0E2}"/>
                </a:ext>
              </a:extLst>
            </p:cNvPr>
            <p:cNvSpPr/>
            <p:nvPr/>
          </p:nvSpPr>
          <p:spPr>
            <a:xfrm>
              <a:off x="7118998" y="2244025"/>
              <a:ext cx="1552416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资本创造劳动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0FA6626-F6FD-79CB-F52C-DA024B9D7E5E}"/>
                </a:ext>
              </a:extLst>
            </p:cNvPr>
            <p:cNvSpPr/>
            <p:nvPr/>
          </p:nvSpPr>
          <p:spPr>
            <a:xfrm>
              <a:off x="7118998" y="3092808"/>
              <a:ext cx="1552416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资本替代劳动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487697E-A8E5-6CD4-9198-F9E240550132}"/>
                </a:ext>
              </a:extLst>
            </p:cNvPr>
            <p:cNvSpPr/>
            <p:nvPr/>
          </p:nvSpPr>
          <p:spPr>
            <a:xfrm>
              <a:off x="7118998" y="4040328"/>
              <a:ext cx="1552416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资本补充劳动</a:t>
              </a:r>
            </a:p>
          </p:txBody>
        </p:sp>
        <p:sp>
          <p:nvSpPr>
            <p:cNvPr id="49" name="矩形: 圆角 13">
              <a:extLst>
                <a:ext uri="{FF2B5EF4-FFF2-40B4-BE49-F238E27FC236}">
                  <a16:creationId xmlns:a16="http://schemas.microsoft.com/office/drawing/2014/main" id="{AF5557E4-A0D1-5F15-5BB8-66D0B88BACD8}"/>
                </a:ext>
              </a:extLst>
            </p:cNvPr>
            <p:cNvSpPr/>
            <p:nvPr/>
          </p:nvSpPr>
          <p:spPr>
            <a:xfrm>
              <a:off x="9023682" y="3092807"/>
              <a:ext cx="1112179" cy="42108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就业总量</a:t>
              </a:r>
            </a:p>
          </p:txBody>
        </p:sp>
        <p:sp>
          <p:nvSpPr>
            <p:cNvPr id="50" name="矩形: 圆角 15">
              <a:extLst>
                <a:ext uri="{FF2B5EF4-FFF2-40B4-BE49-F238E27FC236}">
                  <a16:creationId xmlns:a16="http://schemas.microsoft.com/office/drawing/2014/main" id="{49304C86-CA03-343A-4F0A-38657469A14D}"/>
                </a:ext>
              </a:extLst>
            </p:cNvPr>
            <p:cNvSpPr/>
            <p:nvPr/>
          </p:nvSpPr>
          <p:spPr>
            <a:xfrm>
              <a:off x="2124755" y="3094308"/>
              <a:ext cx="1112179" cy="42108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就业结构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D8DA115-CCDA-EBB2-101A-CB104B5D2ACD}"/>
                </a:ext>
              </a:extLst>
            </p:cNvPr>
            <p:cNvSpPr/>
            <p:nvPr/>
          </p:nvSpPr>
          <p:spPr>
            <a:xfrm>
              <a:off x="492322" y="2244026"/>
              <a:ext cx="1293680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就业极化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9C2E2D6-1255-368A-62C8-9DA76EF08208}"/>
                </a:ext>
              </a:extLst>
            </p:cNvPr>
            <p:cNvSpPr/>
            <p:nvPr/>
          </p:nvSpPr>
          <p:spPr>
            <a:xfrm>
              <a:off x="492322" y="3094308"/>
              <a:ext cx="1293680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收入不平等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E9910A1-1CBC-E80F-37B9-FB544DA035DB}"/>
                </a:ext>
              </a:extLst>
            </p:cNvPr>
            <p:cNvSpPr/>
            <p:nvPr/>
          </p:nvSpPr>
          <p:spPr>
            <a:xfrm>
              <a:off x="492322" y="4045100"/>
              <a:ext cx="1293680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灵活就业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FF48C6A-AF4B-A976-44FC-99ED65088E39}"/>
                </a:ext>
              </a:extLst>
            </p:cNvPr>
            <p:cNvSpPr/>
            <p:nvPr/>
          </p:nvSpPr>
          <p:spPr>
            <a:xfrm>
              <a:off x="3575685" y="2244377"/>
              <a:ext cx="1345813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任务偏向性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2A00349-D6E4-CACE-B3D7-E6CCE90F0C4F}"/>
                </a:ext>
              </a:extLst>
            </p:cNvPr>
            <p:cNvSpPr/>
            <p:nvPr/>
          </p:nvSpPr>
          <p:spPr>
            <a:xfrm>
              <a:off x="3575686" y="3094308"/>
              <a:ext cx="1345813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技能偏向性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1BE46B9-EE6E-A56C-995D-092673A56B6E}"/>
                </a:ext>
              </a:extLst>
            </p:cNvPr>
            <p:cNvSpPr/>
            <p:nvPr/>
          </p:nvSpPr>
          <p:spPr>
            <a:xfrm>
              <a:off x="3575686" y="4040782"/>
              <a:ext cx="1345813" cy="4210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人机协同性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28A1CDA-5995-F798-4D3C-3E0A150ACBD4}"/>
                </a:ext>
              </a:extLst>
            </p:cNvPr>
            <p:cNvSpPr/>
            <p:nvPr/>
          </p:nvSpPr>
          <p:spPr>
            <a:xfrm>
              <a:off x="10488130" y="1995725"/>
              <a:ext cx="1552416" cy="6693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长期内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增加劳动需求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41D6C03-557C-2016-A6CF-E0739017D5A6}"/>
                </a:ext>
              </a:extLst>
            </p:cNvPr>
            <p:cNvSpPr/>
            <p:nvPr/>
          </p:nvSpPr>
          <p:spPr>
            <a:xfrm>
              <a:off x="10488129" y="2968717"/>
              <a:ext cx="1552416" cy="6693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短期内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减少劳动需求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78B87D7-2466-0B33-D1F7-53DFE57D09FF}"/>
                </a:ext>
              </a:extLst>
            </p:cNvPr>
            <p:cNvSpPr/>
            <p:nvPr/>
          </p:nvSpPr>
          <p:spPr>
            <a:xfrm>
              <a:off x="10488130" y="3916177"/>
              <a:ext cx="1552416" cy="66938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dirty="0"/>
                <a:t>短期内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复原劳动需求</a:t>
              </a:r>
            </a:p>
          </p:txBody>
        </p:sp>
        <p:cxnSp>
          <p:nvCxnSpPr>
            <p:cNvPr id="60" name="连接符: 肘形 25">
              <a:extLst>
                <a:ext uri="{FF2B5EF4-FFF2-40B4-BE49-F238E27FC236}">
                  <a16:creationId xmlns:a16="http://schemas.microsoft.com/office/drawing/2014/main" id="{7A85EF9F-DCB4-6570-FE9C-C690BD30692A}"/>
                </a:ext>
              </a:extLst>
            </p:cNvPr>
            <p:cNvCxnSpPr>
              <a:stCxn id="51" idx="3"/>
              <a:endCxn id="50" idx="1"/>
            </p:cNvCxnSpPr>
            <p:nvPr/>
          </p:nvCxnSpPr>
          <p:spPr>
            <a:xfrm>
              <a:off x="1786002" y="2454569"/>
              <a:ext cx="338753" cy="85028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肘形 27">
              <a:extLst>
                <a:ext uri="{FF2B5EF4-FFF2-40B4-BE49-F238E27FC236}">
                  <a16:creationId xmlns:a16="http://schemas.microsoft.com/office/drawing/2014/main" id="{A9F1438F-E3F8-6216-FF09-6121B3874FDB}"/>
                </a:ext>
              </a:extLst>
            </p:cNvPr>
            <p:cNvCxnSpPr>
              <a:stCxn id="53" idx="3"/>
              <a:endCxn id="50" idx="1"/>
            </p:cNvCxnSpPr>
            <p:nvPr/>
          </p:nvCxnSpPr>
          <p:spPr>
            <a:xfrm flipV="1">
              <a:off x="1786002" y="3304851"/>
              <a:ext cx="338753" cy="95079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29">
              <a:extLst>
                <a:ext uri="{FF2B5EF4-FFF2-40B4-BE49-F238E27FC236}">
                  <a16:creationId xmlns:a16="http://schemas.microsoft.com/office/drawing/2014/main" id="{77005BED-194B-64C1-75E7-4F4B245CC5AC}"/>
                </a:ext>
              </a:extLst>
            </p:cNvPr>
            <p:cNvCxnSpPr>
              <a:stCxn id="52" idx="3"/>
              <a:endCxn id="50" idx="1"/>
            </p:cNvCxnSpPr>
            <p:nvPr/>
          </p:nvCxnSpPr>
          <p:spPr>
            <a:xfrm>
              <a:off x="1786002" y="3304851"/>
              <a:ext cx="3387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31">
              <a:extLst>
                <a:ext uri="{FF2B5EF4-FFF2-40B4-BE49-F238E27FC236}">
                  <a16:creationId xmlns:a16="http://schemas.microsoft.com/office/drawing/2014/main" id="{42A9B37B-56F1-BB91-DCAF-E1884A723BBB}"/>
                </a:ext>
              </a:extLst>
            </p:cNvPr>
            <p:cNvCxnSpPr>
              <a:stCxn id="54" idx="1"/>
              <a:endCxn id="50" idx="0"/>
            </p:cNvCxnSpPr>
            <p:nvPr/>
          </p:nvCxnSpPr>
          <p:spPr>
            <a:xfrm rot="10800000" flipV="1">
              <a:off x="2680845" y="2454920"/>
              <a:ext cx="894840" cy="6393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33">
              <a:extLst>
                <a:ext uri="{FF2B5EF4-FFF2-40B4-BE49-F238E27FC236}">
                  <a16:creationId xmlns:a16="http://schemas.microsoft.com/office/drawing/2014/main" id="{B40DD746-0691-3A44-0377-A55EE5312573}"/>
                </a:ext>
              </a:extLst>
            </p:cNvPr>
            <p:cNvCxnSpPr>
              <a:stCxn id="56" idx="1"/>
              <a:endCxn id="50" idx="2"/>
            </p:cNvCxnSpPr>
            <p:nvPr/>
          </p:nvCxnSpPr>
          <p:spPr>
            <a:xfrm rot="10800000">
              <a:off x="2680846" y="3515393"/>
              <a:ext cx="894841" cy="7359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35">
              <a:extLst>
                <a:ext uri="{FF2B5EF4-FFF2-40B4-BE49-F238E27FC236}">
                  <a16:creationId xmlns:a16="http://schemas.microsoft.com/office/drawing/2014/main" id="{FA6AEB00-63B2-E8FD-BB32-6B8BF8FE3A5F}"/>
                </a:ext>
              </a:extLst>
            </p:cNvPr>
            <p:cNvCxnSpPr>
              <a:stCxn id="55" idx="1"/>
              <a:endCxn id="50" idx="3"/>
            </p:cNvCxnSpPr>
            <p:nvPr/>
          </p:nvCxnSpPr>
          <p:spPr>
            <a:xfrm flipH="1">
              <a:off x="3236934" y="3304851"/>
              <a:ext cx="3387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43">
              <a:extLst>
                <a:ext uri="{FF2B5EF4-FFF2-40B4-BE49-F238E27FC236}">
                  <a16:creationId xmlns:a16="http://schemas.microsoft.com/office/drawing/2014/main" id="{40AE116E-17C2-3B58-E4C7-399CE15D77B5}"/>
                </a:ext>
              </a:extLst>
            </p:cNvPr>
            <p:cNvCxnSpPr>
              <a:stCxn id="43" idx="3"/>
              <a:endCxn id="46" idx="1"/>
            </p:cNvCxnSpPr>
            <p:nvPr/>
          </p:nvCxnSpPr>
          <p:spPr>
            <a:xfrm>
              <a:off x="6559152" y="2453115"/>
              <a:ext cx="559846" cy="1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45">
              <a:extLst>
                <a:ext uri="{FF2B5EF4-FFF2-40B4-BE49-F238E27FC236}">
                  <a16:creationId xmlns:a16="http://schemas.microsoft.com/office/drawing/2014/main" id="{28E5E50B-F052-B556-1FF4-450389C53156}"/>
                </a:ext>
              </a:extLst>
            </p:cNvPr>
            <p:cNvCxnSpPr>
              <a:stCxn id="44" idx="3"/>
              <a:endCxn id="47" idx="1"/>
            </p:cNvCxnSpPr>
            <p:nvPr/>
          </p:nvCxnSpPr>
          <p:spPr>
            <a:xfrm flipV="1">
              <a:off x="6576339" y="3303351"/>
              <a:ext cx="542659" cy="1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47">
              <a:extLst>
                <a:ext uri="{FF2B5EF4-FFF2-40B4-BE49-F238E27FC236}">
                  <a16:creationId xmlns:a16="http://schemas.microsoft.com/office/drawing/2014/main" id="{1B0D1173-BAB3-7F82-F2B7-31EF61E9E8F2}"/>
                </a:ext>
              </a:extLst>
            </p:cNvPr>
            <p:cNvCxnSpPr>
              <a:stCxn id="45" idx="3"/>
              <a:endCxn id="48" idx="1"/>
            </p:cNvCxnSpPr>
            <p:nvPr/>
          </p:nvCxnSpPr>
          <p:spPr>
            <a:xfrm flipV="1">
              <a:off x="6576338" y="4250871"/>
              <a:ext cx="542660" cy="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49">
              <a:extLst>
                <a:ext uri="{FF2B5EF4-FFF2-40B4-BE49-F238E27FC236}">
                  <a16:creationId xmlns:a16="http://schemas.microsoft.com/office/drawing/2014/main" id="{B3660F38-2A27-CBDF-F82F-A1C71793CFFC}"/>
                </a:ext>
              </a:extLst>
            </p:cNvPr>
            <p:cNvCxnSpPr>
              <a:stCxn id="46" idx="3"/>
              <a:endCxn id="49" idx="0"/>
            </p:cNvCxnSpPr>
            <p:nvPr/>
          </p:nvCxnSpPr>
          <p:spPr>
            <a:xfrm>
              <a:off x="8671414" y="2454568"/>
              <a:ext cx="908358" cy="6382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51">
              <a:extLst>
                <a:ext uri="{FF2B5EF4-FFF2-40B4-BE49-F238E27FC236}">
                  <a16:creationId xmlns:a16="http://schemas.microsoft.com/office/drawing/2014/main" id="{A7A0ED26-5EBB-1E41-2829-2743E0ED3C27}"/>
                </a:ext>
              </a:extLst>
            </p:cNvPr>
            <p:cNvCxnSpPr>
              <a:stCxn id="48" idx="3"/>
              <a:endCxn id="49" idx="2"/>
            </p:cNvCxnSpPr>
            <p:nvPr/>
          </p:nvCxnSpPr>
          <p:spPr>
            <a:xfrm flipV="1">
              <a:off x="8671414" y="3513892"/>
              <a:ext cx="908358" cy="7369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53">
              <a:extLst>
                <a:ext uri="{FF2B5EF4-FFF2-40B4-BE49-F238E27FC236}">
                  <a16:creationId xmlns:a16="http://schemas.microsoft.com/office/drawing/2014/main" id="{781E9C49-4C6C-B982-7960-18A157DB38E7}"/>
                </a:ext>
              </a:extLst>
            </p:cNvPr>
            <p:cNvCxnSpPr>
              <a:stCxn id="47" idx="3"/>
              <a:endCxn id="49" idx="1"/>
            </p:cNvCxnSpPr>
            <p:nvPr/>
          </p:nvCxnSpPr>
          <p:spPr>
            <a:xfrm flipV="1">
              <a:off x="8671414" y="3303350"/>
              <a:ext cx="3522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55">
              <a:extLst>
                <a:ext uri="{FF2B5EF4-FFF2-40B4-BE49-F238E27FC236}">
                  <a16:creationId xmlns:a16="http://schemas.microsoft.com/office/drawing/2014/main" id="{76EA37DE-563C-93B7-F249-174CC42FBB80}"/>
                </a:ext>
              </a:extLst>
            </p:cNvPr>
            <p:cNvCxnSpPr>
              <a:stCxn id="49" idx="3"/>
              <a:endCxn id="57" idx="1"/>
            </p:cNvCxnSpPr>
            <p:nvPr/>
          </p:nvCxnSpPr>
          <p:spPr>
            <a:xfrm flipV="1">
              <a:off x="10135861" y="2330418"/>
              <a:ext cx="352269" cy="9729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57">
              <a:extLst>
                <a:ext uri="{FF2B5EF4-FFF2-40B4-BE49-F238E27FC236}">
                  <a16:creationId xmlns:a16="http://schemas.microsoft.com/office/drawing/2014/main" id="{515AFC95-C952-6FAF-0BAB-2AD391557DBB}"/>
                </a:ext>
              </a:extLst>
            </p:cNvPr>
            <p:cNvCxnSpPr>
              <a:stCxn id="49" idx="3"/>
              <a:endCxn id="59" idx="1"/>
            </p:cNvCxnSpPr>
            <p:nvPr/>
          </p:nvCxnSpPr>
          <p:spPr>
            <a:xfrm>
              <a:off x="10135861" y="3303350"/>
              <a:ext cx="352269" cy="94752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59">
              <a:extLst>
                <a:ext uri="{FF2B5EF4-FFF2-40B4-BE49-F238E27FC236}">
                  <a16:creationId xmlns:a16="http://schemas.microsoft.com/office/drawing/2014/main" id="{E3BE958A-DA11-3331-1DD5-A982D45B810F}"/>
                </a:ext>
              </a:extLst>
            </p:cNvPr>
            <p:cNvCxnSpPr>
              <a:stCxn id="49" idx="3"/>
              <a:endCxn id="58" idx="1"/>
            </p:cNvCxnSpPr>
            <p:nvPr/>
          </p:nvCxnSpPr>
          <p:spPr>
            <a:xfrm>
              <a:off x="10135861" y="3303350"/>
              <a:ext cx="352268" cy="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8B0B2A8D-63FF-B314-C08B-D2B8C755DBE3}"/>
              </a:ext>
            </a:extLst>
          </p:cNvPr>
          <p:cNvSpPr txBox="1"/>
          <p:nvPr/>
        </p:nvSpPr>
        <p:spPr>
          <a:xfrm>
            <a:off x="2970437" y="4797859"/>
            <a:ext cx="631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人工智能对就业的影响效应与作用机制理论分析框架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E051C2-D1B1-7888-F493-2F12FF4D31D9}"/>
              </a:ext>
            </a:extLst>
          </p:cNvPr>
          <p:cNvSpPr txBox="1"/>
          <p:nvPr/>
        </p:nvSpPr>
        <p:spPr>
          <a:xfrm>
            <a:off x="473214" y="5387646"/>
            <a:ext cx="1021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/>
              <a:t>来源：</a:t>
            </a:r>
            <a:r>
              <a:rPr lang="zh-CN" altLang="en-US" sz="1400" dirty="0">
                <a:hlinkClick r:id="rId4"/>
              </a:rPr>
              <a:t>陈楠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刘湘丽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樊围国</a:t>
            </a:r>
            <a:r>
              <a:rPr lang="en-US" altLang="zh-CN" sz="1400" dirty="0">
                <a:hlinkClick r:id="rId4"/>
              </a:rPr>
              <a:t>,</a:t>
            </a:r>
            <a:r>
              <a:rPr lang="zh-CN" altLang="en-US" sz="1400" dirty="0">
                <a:hlinkClick r:id="rId4"/>
              </a:rPr>
              <a:t>等</a:t>
            </a:r>
            <a:r>
              <a:rPr lang="en-US" altLang="zh-CN" sz="1400" dirty="0">
                <a:hlinkClick r:id="rId4"/>
              </a:rPr>
              <a:t>.</a:t>
            </a:r>
            <a:r>
              <a:rPr lang="zh-CN" altLang="en-US" sz="1400" dirty="0">
                <a:hlinkClick r:id="rId4"/>
              </a:rPr>
              <a:t>人工智能影响就业的多重效应与影响机制：综述与展望</a:t>
            </a:r>
            <a:r>
              <a:rPr lang="en-US" altLang="zh-CN" sz="1400" dirty="0">
                <a:hlinkClick r:id="rId4"/>
              </a:rPr>
              <a:t>[J].</a:t>
            </a:r>
            <a:r>
              <a:rPr lang="zh-CN" altLang="en-US" sz="1400" dirty="0">
                <a:hlinkClick r:id="rId4"/>
              </a:rPr>
              <a:t>中国人力资源开发</a:t>
            </a:r>
            <a:r>
              <a:rPr lang="en-US" altLang="zh-CN" sz="1400" dirty="0">
                <a:hlinkClick r:id="rId4"/>
              </a:rPr>
              <a:t>,2021,38(11):125-139.</a:t>
            </a:r>
            <a:endParaRPr lang="en-US" altLang="zh-CN" sz="1400" dirty="0"/>
          </a:p>
        </p:txBody>
      </p:sp>
      <p:sp>
        <p:nvSpPr>
          <p:cNvPr id="77" name="箭头: 左 2">
            <a:extLst>
              <a:ext uri="{FF2B5EF4-FFF2-40B4-BE49-F238E27FC236}">
                <a16:creationId xmlns:a16="http://schemas.microsoft.com/office/drawing/2014/main" id="{6501A066-8ABC-F769-82C7-CCB21C6738F5}"/>
              </a:ext>
            </a:extLst>
          </p:cNvPr>
          <p:cNvSpPr/>
          <p:nvPr/>
        </p:nvSpPr>
        <p:spPr>
          <a:xfrm>
            <a:off x="5016542" y="3012139"/>
            <a:ext cx="240933" cy="357702"/>
          </a:xfrm>
          <a:prstGeom prst="leftArrow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93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云形 6">
            <a:extLst>
              <a:ext uri="{FF2B5EF4-FFF2-40B4-BE49-F238E27FC236}">
                <a16:creationId xmlns:a16="http://schemas.microsoft.com/office/drawing/2014/main" id="{DE997719-909E-0411-6576-177A73577106}"/>
              </a:ext>
            </a:extLst>
          </p:cNvPr>
          <p:cNvSpPr/>
          <p:nvPr/>
        </p:nvSpPr>
        <p:spPr>
          <a:xfrm>
            <a:off x="7635150" y="834964"/>
            <a:ext cx="3973689" cy="1334799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请同学们想想哪些职业更容易被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取代？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621B09-D18E-3E65-0C78-51C99380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61" y="2169763"/>
            <a:ext cx="4950491" cy="32980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F5F1E9-6FCB-25BE-A14B-4626D7DE7BD6}"/>
              </a:ext>
            </a:extLst>
          </p:cNvPr>
          <p:cNvSpPr txBox="1"/>
          <p:nvPr/>
        </p:nvSpPr>
        <p:spPr>
          <a:xfrm>
            <a:off x="877020" y="710977"/>
            <a:ext cx="6222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麦肯锡报告预测，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2030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年至</a:t>
            </a:r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2060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年间全球将会有</a:t>
            </a:r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的现有职业被</a:t>
            </a:r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取代，而且与之前的估计相比，这一过程又加速了约</a:t>
            </a:r>
            <a:r>
              <a:rPr lang="en-US" altLang="zh-CN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b="1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zh-CN" altLang="en-US" b="0" i="0" u="none" strike="noStrike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CE9CE8-9B9C-987F-CE1E-C9663831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05219"/>
            <a:ext cx="5449669" cy="3690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06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470D21-90A0-26B0-945F-2180E7A56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4"/>
          <a:stretch/>
        </p:blipFill>
        <p:spPr>
          <a:xfrm>
            <a:off x="6096000" y="661662"/>
            <a:ext cx="5564153" cy="3030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A9C08E-90A7-0256-AF1A-7B5093121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54" y="1046135"/>
            <a:ext cx="4678816" cy="4765729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DE997719-909E-0411-6576-177A73577106}"/>
              </a:ext>
            </a:extLst>
          </p:cNvPr>
          <p:cNvSpPr/>
          <p:nvPr/>
        </p:nvSpPr>
        <p:spPr>
          <a:xfrm>
            <a:off x="6891232" y="4043113"/>
            <a:ext cx="3973689" cy="1334799"/>
          </a:xfrm>
          <a:prstGeom prst="clou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请同学们想想有哪些人工智能催生的新职业？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1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宽&quot;,&quot;HeaderHeight&quot;:10.612244897959188,&quot;FooterHeight&quot;:10.0,&quot;SideMargin&quot;:6.4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7019</Words>
  <Application>Microsoft Office PowerPoint</Application>
  <PresentationFormat>宽屏</PresentationFormat>
  <Paragraphs>744</Paragraphs>
  <Slides>67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67</vt:i4>
      </vt:variant>
    </vt:vector>
  </HeadingPairs>
  <TitlesOfParts>
    <vt:vector size="87" baseType="lpstr">
      <vt:lpstr>PingFang SC</vt:lpstr>
      <vt:lpstr>等线</vt:lpstr>
      <vt:lpstr>仿宋_GB2312</vt:lpstr>
      <vt:lpstr>楷体</vt:lpstr>
      <vt:lpstr>宋体</vt:lpstr>
      <vt:lpstr>Microsoft YaHei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2_Office 主题​​</vt:lpstr>
      <vt:lpstr>1_Office 主题​​</vt:lpstr>
      <vt:lpstr>自定义设计方案</vt:lpstr>
      <vt:lpstr>Office Theme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shili wang</dc:creator>
  <cp:lastModifiedBy>晟明 胡</cp:lastModifiedBy>
  <cp:revision>585</cp:revision>
  <dcterms:created xsi:type="dcterms:W3CDTF">2020-04-16T03:52:00Z</dcterms:created>
  <dcterms:modified xsi:type="dcterms:W3CDTF">2025-10-27T11:36:07Z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467E6A05723B40759C32EE8CB85AF8BE</vt:lpwstr>
  </property>
</Properties>
</file>